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Georgia" panose="02040502050405020303" pitchFamily="18" charset="0"/>
      <p:regular r:id="rId22"/>
      <p:bold r:id="rId23"/>
      <p:italic r:id="rId24"/>
    </p:embeddedFont>
    <p:embeddedFont>
      <p:font typeface="Roboto Slab" pitchFamily="2" charset="0"/>
      <p:regular r:id="rId25"/>
      <p:bold r:id="rId26"/>
    </p:embeddedFont>
    <p:embeddedFont>
      <p:font typeface="Source Sans Pro" panose="020B0503030403020204" pitchFamily="34"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66D2E39-14FC-4D1D-A5F6-1AC4492815D8}">
  <a:tblStyle styleId="{466D2E39-14FC-4D1D-A5F6-1AC4492815D8}" styleName="Table_0">
    <a:wholeTbl>
      <a:tcTxStyle b="off" i="off">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2872936E-F259-4F33-B085-CC7A3835CBF7}"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4"/>
  </p:normalViewPr>
  <p:slideViewPr>
    <p:cSldViewPr snapToGrid="0">
      <p:cViewPr varScale="1">
        <p:scale>
          <a:sx n="145" d="100"/>
          <a:sy n="145" d="100"/>
        </p:scale>
        <p:origin x="680"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1.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8.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cd65ad05e2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cd65ad05e2_2_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a:t>Recommendation for </a:t>
            </a:r>
            <a:endParaRPr/>
          </a:p>
          <a:p>
            <a:pPr marL="457200" lvl="0" indent="-298450" algn="l" rtl="0">
              <a:lnSpc>
                <a:spcPct val="100000"/>
              </a:lnSpc>
              <a:spcBef>
                <a:spcPts val="0"/>
              </a:spcBef>
              <a:spcAft>
                <a:spcPts val="0"/>
              </a:spcAft>
              <a:buSzPts val="1100"/>
              <a:buAutoNum type="arabicPeriod"/>
            </a:pPr>
            <a:r>
              <a:rPr lang="zh-CN"/>
              <a:t>Company</a:t>
            </a:r>
            <a:endParaRPr/>
          </a:p>
          <a:p>
            <a:pPr marL="457200" lvl="0" indent="-298450" algn="l" rtl="0">
              <a:lnSpc>
                <a:spcPct val="100000"/>
              </a:lnSpc>
              <a:spcBef>
                <a:spcPts val="0"/>
              </a:spcBef>
              <a:spcAft>
                <a:spcPts val="0"/>
              </a:spcAft>
              <a:buSzPts val="1100"/>
              <a:buAutoNum type="arabicPeriod"/>
            </a:pPr>
            <a:r>
              <a:rPr lang="zh-CN"/>
              <a:t>Investor</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cd65ad05e2_2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6" name="Google Shape;246;gcd65ad05e2_2_1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sz="1350">
                <a:solidFill>
                  <a:srgbClr val="333333"/>
                </a:solidFill>
                <a:highlight>
                  <a:srgbClr val="FCFCFC"/>
                </a:highlight>
                <a:latin typeface="Georgia"/>
                <a:ea typeface="Georgia"/>
                <a:cs typeface="Georgia"/>
                <a:sym typeface="Georgia"/>
              </a:rPr>
              <a:t>The sudden surge is expected to be driven by healthy growth in its media networks, parks and resorts, and studio entertainment businesses, benefiting from the Disney-FOX merger in early 2019 and an increased stake in streaming player Hulu.</a:t>
            </a:r>
            <a:endParaRPr sz="1350">
              <a:solidFill>
                <a:srgbClr val="333333"/>
              </a:solidFill>
              <a:highlight>
                <a:srgbClr val="FCFCFC"/>
              </a:highlight>
              <a:latin typeface="Georgia"/>
              <a:ea typeface="Georgia"/>
              <a:cs typeface="Georgia"/>
              <a:sym typeface="Georgia"/>
            </a:endParaRPr>
          </a:p>
          <a:p>
            <a:pPr marL="457200" lvl="0" indent="-314325" algn="l" rtl="0">
              <a:lnSpc>
                <a:spcPct val="100000"/>
              </a:lnSpc>
              <a:spcBef>
                <a:spcPts val="0"/>
              </a:spcBef>
              <a:spcAft>
                <a:spcPts val="0"/>
              </a:spcAft>
              <a:buClr>
                <a:srgbClr val="333333"/>
              </a:buClr>
              <a:buSzPts val="1350"/>
              <a:buFont typeface="Georgia"/>
              <a:buChar char="●"/>
            </a:pPr>
            <a:r>
              <a:rPr lang="zh-CN" sz="1350">
                <a:solidFill>
                  <a:srgbClr val="333333"/>
                </a:solidFill>
                <a:highlight>
                  <a:srgbClr val="FCFCFC"/>
                </a:highlight>
                <a:latin typeface="Georgia"/>
                <a:ea typeface="Georgia"/>
                <a:cs typeface="Georgia"/>
                <a:sym typeface="Georgia"/>
              </a:rPr>
              <a:t>Higher revenue would primarily be a reflection of benefits from the Fox acquisition, in the form of increased and high-quality content, higher subscribers, increased studio revenues, and an increase of 30% stake in streaming player Hulu.</a:t>
            </a:r>
            <a:endParaRPr sz="1350">
              <a:solidFill>
                <a:srgbClr val="333333"/>
              </a:solidFill>
              <a:highlight>
                <a:srgbClr val="FCFCFC"/>
              </a:highlight>
              <a:latin typeface="Georgia"/>
              <a:ea typeface="Georgia"/>
              <a:cs typeface="Georgia"/>
              <a:sym typeface="Georgia"/>
            </a:endParaRPr>
          </a:p>
          <a:p>
            <a:pPr marL="457200" lvl="0" indent="-314325" algn="l" rtl="0">
              <a:lnSpc>
                <a:spcPct val="100000"/>
              </a:lnSpc>
              <a:spcBef>
                <a:spcPts val="0"/>
              </a:spcBef>
              <a:spcAft>
                <a:spcPts val="0"/>
              </a:spcAft>
              <a:buClr>
                <a:srgbClr val="333333"/>
              </a:buClr>
              <a:buSzPts val="1350"/>
              <a:buFont typeface="Georgia"/>
              <a:buChar char="●"/>
            </a:pPr>
            <a:r>
              <a:rPr lang="zh-CN" sz="1350">
                <a:solidFill>
                  <a:srgbClr val="333333"/>
                </a:solidFill>
                <a:highlight>
                  <a:srgbClr val="FCFCFC"/>
                </a:highlight>
                <a:latin typeface="Georgia"/>
                <a:ea typeface="Georgia"/>
                <a:cs typeface="Georgia"/>
                <a:sym typeface="Georgia"/>
              </a:rPr>
              <a:t>Additionally, higher affiliate revenue, strong performance in Parks and Resorts segment, increased theatrical distribution, and higher sponsorship revenue, partially offset by pressure in home entertainment and licensing revenue, is set to boost revenue growth for Disney in 2019.</a:t>
            </a:r>
            <a:endParaRPr sz="1350">
              <a:solidFill>
                <a:srgbClr val="333333"/>
              </a:solidFill>
              <a:highlight>
                <a:srgbClr val="FCFCFC"/>
              </a:highlight>
              <a:latin typeface="Georgia"/>
              <a:ea typeface="Georgia"/>
              <a:cs typeface="Georgia"/>
              <a:sym typeface="Georgia"/>
            </a:endParaRPr>
          </a:p>
          <a:p>
            <a:pPr marL="0" lvl="0" indent="0" algn="l" rtl="0">
              <a:lnSpc>
                <a:spcPct val="100000"/>
              </a:lnSpc>
              <a:spcBef>
                <a:spcPts val="0"/>
              </a:spcBef>
              <a:spcAft>
                <a:spcPts val="0"/>
              </a:spcAft>
              <a:buSzPts val="1400"/>
              <a:buNone/>
            </a:pPr>
            <a:endParaRPr sz="1350">
              <a:solidFill>
                <a:srgbClr val="333333"/>
              </a:solidFill>
              <a:highlight>
                <a:srgbClr val="FCFCFC"/>
              </a:highlight>
              <a:latin typeface="Georgia"/>
              <a:ea typeface="Georgia"/>
              <a:cs typeface="Georgia"/>
              <a:sym typeface="Georgia"/>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cd65ad05e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9" name="Google Shape;259;gcd65ad05e2_0_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cd65ad05e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cd65ad05e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a:t>Graph Disney World Review:</a:t>
            </a:r>
            <a:endParaRPr/>
          </a:p>
          <a:p>
            <a:pPr marL="0" lvl="0" indent="0" algn="l" rtl="0">
              <a:lnSpc>
                <a:spcPct val="100000"/>
              </a:lnSpc>
              <a:spcBef>
                <a:spcPts val="0"/>
              </a:spcBef>
              <a:spcAft>
                <a:spcPts val="0"/>
              </a:spcAft>
              <a:buClr>
                <a:schemeClr val="dk1"/>
              </a:buClr>
              <a:buSzPts val="1100"/>
              <a:buFont typeface="Arial"/>
              <a:buNone/>
            </a:pPr>
            <a:r>
              <a:rPr lang="zh-CN"/>
              <a:t>Analysis of three continent Disney World Review, specifically the continent is Asia(Hong Kong Branch), Europe(Paris Branch) and North America(California Branch). Rating of park is highly related to the location. Hong Kong Branch earns highest rank in Asia, so as Paris Branch and California Branch. They both earn high score in the continent they located.</a:t>
            </a:r>
            <a:endParaRPr/>
          </a:p>
          <a:p>
            <a:pPr marL="0" lvl="0" indent="0" algn="l" rtl="0">
              <a:lnSpc>
                <a:spcPct val="100000"/>
              </a:lnSpc>
              <a:spcBef>
                <a:spcPts val="0"/>
              </a:spcBef>
              <a:spcAft>
                <a:spcPts val="0"/>
              </a:spcAft>
              <a:buClr>
                <a:schemeClr val="dk1"/>
              </a:buClr>
              <a:buSzPts val="1100"/>
              <a:buFont typeface="Arial"/>
              <a:buNone/>
            </a:pPr>
            <a:r>
              <a:rPr lang="zh-CN"/>
              <a:t>There is an interesting view that South America always give high point to the Disney World, it might related the the personality of the South American.</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cd65ad05e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5" name="Google Shape;285;gcd65ad05e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a:t>Graph Strems Target Age Group:</a:t>
            </a:r>
            <a:endParaRPr/>
          </a:p>
          <a:p>
            <a:pPr marL="0" lvl="0" indent="0" algn="l" rtl="0">
              <a:lnSpc>
                <a:spcPct val="100000"/>
              </a:lnSpc>
              <a:spcBef>
                <a:spcPts val="0"/>
              </a:spcBef>
              <a:spcAft>
                <a:spcPts val="0"/>
              </a:spcAft>
              <a:buSzPts val="1400"/>
              <a:buNone/>
            </a:pPr>
            <a:r>
              <a:rPr lang="zh-CN"/>
              <a:t>Prime Video earns the largest market share among Disney+, Hulu and Netflix. The age group composition of Hulu, Prime Vedio and Netflix is similar. Over half of the consumer are older than 18, 7+ and 13+ age group are the second largest proportion of stream platforms. However for Disney+, its age group is mainly 7+ and all lable. Which shows Disney consumer segment is young childrens and family. After Disney merging Hulu, it is a good strategy to increase it consumer on year 18.</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Graph Target Movies Produced Year:</a:t>
            </a:r>
            <a:endParaRPr/>
          </a:p>
          <a:p>
            <a:pPr marL="0" lvl="0" indent="0" algn="l" rtl="0">
              <a:lnSpc>
                <a:spcPct val="100000"/>
              </a:lnSpc>
              <a:spcBef>
                <a:spcPts val="0"/>
              </a:spcBef>
              <a:spcAft>
                <a:spcPts val="0"/>
              </a:spcAft>
              <a:buSzPts val="1400"/>
              <a:buNone/>
            </a:pPr>
            <a:r>
              <a:rPr lang="zh-CN"/>
              <a:t>Most stream platforms have movies produced after 1996. In Disney+ Hulu and Netflix, consumer is hard to find movie produced before year 1996 or even earlier back to year 1902. From my point of view, increase process of old movie would be a good way to expand its customer segments.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d65ad05e2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gcd65ad05e2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zh-CN"/>
              <a:t>Here comes to the final investment recommendation. In terms of the financial market,the Earning per Share are predicted to increase from 2.02 per share in financial year 2020 to 3.5 per share in financial year 2022. The Market stock price are likely to increase since the Disney+ is the synergy of company high profile brand of IP. </a:t>
            </a:r>
            <a:r>
              <a:rPr lang="zh-CN">
                <a:solidFill>
                  <a:schemeClr val="dk1"/>
                </a:solidFill>
              </a:rPr>
              <a:t>In conclusion, if the Walt Disney Company behave like the suggestion above, it is a good signal to buy in stock in a broad view. </a:t>
            </a: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zh-CN"/>
              <a:t>Disney has a 38.4x P/E on FY22 estimates, but we still think that this a franchise business that looks encouraging. Their OTT segment has a CAGR of 14% in subscribers and could surpass Netflix in its subscriber base by 2030.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zh-CN"/>
              <a:t>Amusement parks should see a recovery by FY23, and reach pre-Covid levels in terms of net sales. However, they might open earlier, and have higher traffic because of quicker recovery from Covid-19. The cord-cutting has not hurt media networks revenue, with subscription prices staying buoyant. </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Clr>
                <a:schemeClr val="dk1"/>
              </a:buClr>
              <a:buSzPts val="1100"/>
              <a:buFont typeface="Arial"/>
              <a:buNone/>
            </a:pPr>
            <a:r>
              <a:rPr lang="zh-CN"/>
              <a:t>EPS looks to have an increase from $2.02 per share in FY20 to $4.50 per share in FY22 on a normalized outlook. With a rapid expansion of Disney+ internationally, we see growing synergies of the company's high profile brand of IP to help the company's stock price reach further highs.</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cd65ad05e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 name="Google Shape;119;gcd65ad05e2_0_3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cd65ad05e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8" name="Google Shape;138;gcd65ad05e2_0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zh-CN" sz="1050">
                <a:solidFill>
                  <a:srgbClr val="202122"/>
                </a:solidFill>
                <a:highlight>
                  <a:schemeClr val="lt1"/>
                </a:highlight>
              </a:rPr>
              <a:t>Walt and Roy Disney formed Disney Brothers Cartoon Studio in 1923 after the bankruptcy of Disney’s previous firm.</a:t>
            </a: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zh-CN" sz="1050">
                <a:solidFill>
                  <a:srgbClr val="202122"/>
                </a:solidFill>
                <a:highlight>
                  <a:schemeClr val="lt1"/>
                </a:highlight>
              </a:rPr>
              <a:t>In January 1926, with the completion of the Disney studio on Hyperion Street, the Disney Brothers Studio's name was changed to the Walt Disney Studio</a:t>
            </a: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zh-CN" sz="1050">
                <a:solidFill>
                  <a:srgbClr val="202122"/>
                </a:solidFill>
                <a:highlight>
                  <a:schemeClr val="lt1"/>
                </a:highlight>
              </a:rPr>
              <a:t>On December 16, 1929,, the Walt Disney Studios partnership was reorganized as a corporation with the name of Walt Disney Productions, Limited, with a merchandising division – Walt Disney Enterprises, and two subsidiaries – Disney Film Recording Company, Limited; </a:t>
            </a: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zh-CN" sz="1050">
                <a:solidFill>
                  <a:srgbClr val="202122"/>
                </a:solidFill>
                <a:highlight>
                  <a:schemeClr val="lt1"/>
                </a:highlight>
              </a:rPr>
              <a:t>In 1986,  the company changed its name to The Walt Disney Company. The Walt Disney Company established itself as a leader in the American animation industry before diversifying into live-action film production, television, and theme parks.</a:t>
            </a: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r>
              <a:rPr lang="zh-CN" sz="1050">
                <a:solidFill>
                  <a:srgbClr val="202122"/>
                </a:solidFill>
                <a:highlight>
                  <a:schemeClr val="lt1"/>
                </a:highlight>
              </a:rPr>
              <a:t>Robert A. Iger owns a total of 1,150,138 Disney shares, representing 0.06% of the company's total shares outstanding.Iger is Disney's Executive Chairman and Chairman of the Board of Directors. Christine M. McCarthy owns a total of 141,301 Disney shares, representing 0.01% of the company's total shares outstanding. McCarthy first joined Disney in 2000 and is currently the company's Senior Executive Vice President and Chief Financial Officer (CFO).  Alan N. Braverman owns a total of 98,922 Disney shares, representing 0.01% of the company's total shares outstanding. Braverman is Senior Executive Vice President, General Counsel, and Secretary. Institutional investors hold the majority of Disney's shares at about 63-65% of total shares outstanding.</a:t>
            </a:r>
            <a:endParaRPr sz="1050">
              <a:solidFill>
                <a:srgbClr val="202122"/>
              </a:solidFill>
              <a:highlight>
                <a:schemeClr val="lt1"/>
              </a:highlight>
            </a:endParaRPr>
          </a:p>
          <a:p>
            <a:pPr marL="0" lvl="0" indent="0" algn="l" rtl="0">
              <a:lnSpc>
                <a:spcPct val="115000"/>
              </a:lnSpc>
              <a:spcBef>
                <a:spcPts val="0"/>
              </a:spcBef>
              <a:spcAft>
                <a:spcPts val="0"/>
              </a:spcAft>
              <a:buClr>
                <a:schemeClr val="dk1"/>
              </a:buClr>
              <a:buSzPts val="1100"/>
              <a:buFont typeface="Arial"/>
              <a:buNone/>
            </a:pPr>
            <a:endParaRPr sz="1050">
              <a:solidFill>
                <a:srgbClr val="202122"/>
              </a:solidFill>
              <a:highlight>
                <a:schemeClr val="lt1"/>
              </a:highlight>
            </a:endParaRPr>
          </a:p>
          <a:p>
            <a:pPr marL="0" lvl="0" indent="0" algn="l" rtl="0">
              <a:spcBef>
                <a:spcPts val="0"/>
              </a:spcBef>
              <a:spcAft>
                <a:spcPts val="0"/>
              </a:spcAft>
              <a:buClr>
                <a:schemeClr val="dk1"/>
              </a:buClr>
              <a:buSzPts val="1400"/>
              <a:buFont typeface="Arial"/>
              <a:buNone/>
            </a:pPr>
            <a:endParaRPr>
              <a:solidFill>
                <a:schemeClr val="dk1"/>
              </a:solidFill>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cd65ad05e2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 name="Google Shape;172;gcd65ad05e2_0_2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cd65ad05e2_2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cd65ad05e2_2_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a:t>Granted, by reviewing financial statements alone, we can see if a company is increasing or decreasing the revenues. Further, we are also able to identify, relatively quickly, whether an organization is profitable by just looking at their net profits. However, in my most humble of opinions, the true essence of financial analysis lies within financial ratios.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The power of financial ratios comes from their ability to show how a company is performing, as a percent of a benchmark. By using percentages, we can compare financial ratios, in a meaningful way, with industry competitors, as well as historically. These comparisons allow us to identify performance and other trends within a company, as well as trends within an industry.</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d65ad05e2_2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 name="Google Shape;198;gcd65ad05e2_2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a:t>Liquidity Ratios have similar trend that they both continually reduce from 2016 to 2019, then have a breakpoint in 2019 and substantially increased in 1 year.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Cash Ratio:</a:t>
            </a:r>
            <a:endParaRPr/>
          </a:p>
          <a:p>
            <a:pPr marL="0" lvl="0" indent="0" algn="l" rtl="0">
              <a:lnSpc>
                <a:spcPct val="100000"/>
              </a:lnSpc>
              <a:spcBef>
                <a:spcPts val="0"/>
              </a:spcBef>
              <a:spcAft>
                <a:spcPts val="0"/>
              </a:spcAft>
              <a:buClr>
                <a:schemeClr val="dk1"/>
              </a:buClr>
              <a:buSzPts val="1100"/>
              <a:buFont typeface="Arial"/>
              <a:buNone/>
            </a:pPr>
            <a:r>
              <a:rPr lang="zh-CN"/>
              <a:t>The company's cash ratio ended in 2016 at 28%. In the next three years, the organization would continually reduce its cash ratio ending 2019 at 17%. However, in 2020, the firm would shift its cash strategy to include elevated liquid assets. This resulted in the company's cash ratio being 65% in 2020.</a:t>
            </a:r>
            <a:endParaRPr/>
          </a:p>
          <a:p>
            <a:pPr marL="0" lvl="0" indent="0" algn="l" rtl="0">
              <a:lnSpc>
                <a:spcPct val="100000"/>
              </a:lnSpc>
              <a:spcBef>
                <a:spcPts val="0"/>
              </a:spcBef>
              <a:spcAft>
                <a:spcPts val="0"/>
              </a:spcAft>
              <a:buClr>
                <a:schemeClr val="dk1"/>
              </a:buClr>
              <a:buSzPts val="1100"/>
              <a:buFont typeface="Arial"/>
              <a:buNone/>
            </a:pPr>
            <a:r>
              <a:rPr lang="zh-CN"/>
              <a:t>By holding more cash, the firm positioned itself to better weather the recessionary economic cycle in the US as well as its various parks being shut down. In the next several years, investors should expect the company to shift back to a less-cash dense position.</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Quick Ratio:</a:t>
            </a:r>
            <a:endParaRPr/>
          </a:p>
          <a:p>
            <a:pPr marL="0" lvl="0" indent="0" algn="l" rtl="0">
              <a:lnSpc>
                <a:spcPct val="100000"/>
              </a:lnSpc>
              <a:spcBef>
                <a:spcPts val="0"/>
              </a:spcBef>
              <a:spcAft>
                <a:spcPts val="0"/>
              </a:spcAft>
              <a:buClr>
                <a:schemeClr val="dk1"/>
              </a:buClr>
              <a:buSzPts val="1100"/>
              <a:buFont typeface="Arial"/>
              <a:buNone/>
            </a:pPr>
            <a:r>
              <a:rPr lang="zh-CN"/>
              <a:t>Disney's quick ratio ended 2016 at 90.8%. In the next three years, the organization would reduce its quick ratio to .84 in 2019. However, in 2020, the organization substantially increased its quick ratio ending the year at 126%.</a:t>
            </a:r>
            <a:endParaRPr/>
          </a:p>
          <a:p>
            <a:pPr marL="0" lvl="0" indent="0" algn="l" rtl="0">
              <a:lnSpc>
                <a:spcPct val="100000"/>
              </a:lnSpc>
              <a:spcBef>
                <a:spcPts val="0"/>
              </a:spcBef>
              <a:spcAft>
                <a:spcPts val="0"/>
              </a:spcAft>
              <a:buSzPts val="1100"/>
              <a:buNone/>
            </a:pPr>
            <a:r>
              <a:rPr lang="zh-CN"/>
              <a:t>The main reason for the elevated quick ratio is that the firm is holding, again, a substantial amount of cash. Once the company's parks open up and their revenues start to increase, then investors should anticipate the quick ratio falling back to the 80%  level.</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zh-CN"/>
              <a:t>Current Ratio:</a:t>
            </a:r>
            <a:endParaRPr/>
          </a:p>
          <a:p>
            <a:pPr marL="0" lvl="0" indent="0" algn="l" rtl="0">
              <a:lnSpc>
                <a:spcPct val="100000"/>
              </a:lnSpc>
              <a:spcBef>
                <a:spcPts val="0"/>
              </a:spcBef>
              <a:spcAft>
                <a:spcPts val="0"/>
              </a:spcAft>
              <a:buSzPts val="1100"/>
              <a:buNone/>
            </a:pPr>
            <a:r>
              <a:rPr lang="zh-CN"/>
              <a:t>The Walt Disney Company's current ratio for 2016 was 98%. The next year, it slightly declined to 90% in 2017. However, in the next three years, the current ratio for the company would substantially increase, ending 2020 at 130%.</a:t>
            </a:r>
            <a:endParaRPr/>
          </a:p>
          <a:p>
            <a:pPr marL="0" lvl="0" indent="0" algn="l" rtl="0">
              <a:lnSpc>
                <a:spcPct val="100000"/>
              </a:lnSpc>
              <a:spcBef>
                <a:spcPts val="0"/>
              </a:spcBef>
              <a:spcAft>
                <a:spcPts val="0"/>
              </a:spcAft>
              <a:buSzPts val="1100"/>
              <a:buNone/>
            </a:pPr>
            <a:r>
              <a:rPr lang="zh-CN"/>
              <a:t>It seems like the organization, between 2017 and 2019, had attempted to shift its business model to a lower current ratio strategy, well below the 1.0 threshold for most industries. This indicates that the firm was trying to use cash flows from its operations to cover current liabilities. However, in 2020, the firm shifted substantially in its current ratio strategy to embracing higher current assets as compared to current liabilities. This shift was a smart move because of the COVID19 issue. By shifting to a higher current ratio, the firm was able to project the perception of liquidity.</a:t>
            </a:r>
            <a:endParaRPr/>
          </a:p>
          <a:p>
            <a:pPr marL="0" lvl="0" indent="0" algn="l" rtl="0">
              <a:lnSpc>
                <a:spcPct val="100000"/>
              </a:lnSpc>
              <a:spcBef>
                <a:spcPts val="0"/>
              </a:spcBef>
              <a:spcAft>
                <a:spcPts val="0"/>
              </a:spcAft>
              <a:buClr>
                <a:schemeClr val="dk1"/>
              </a:buClr>
              <a:buSzPts val="1100"/>
              <a:buFont typeface="Arial"/>
              <a:buNone/>
            </a:pP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cd65ad05e2_2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0" name="Google Shape;210;gcd65ad05e2_2_1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zh-CN">
                <a:solidFill>
                  <a:srgbClr val="263238"/>
                </a:solidFill>
                <a:latin typeface="Source Sans Pro"/>
                <a:ea typeface="Source Sans Pro"/>
                <a:cs typeface="Source Sans Pro"/>
                <a:sym typeface="Source Sans Pro"/>
              </a:rPr>
              <a:t>Asset Ratios have various gap amount each ratio. For account payable turnover and account receivable turnover, they both slightly increase from 2016 to 2018, then fall to nearly 1 percent in 2020. For Inventory Turnover,  it first increase 4% from 2016 to 2019, then slightly decreased in 2020 back to the same level in 2016.</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SzPts val="1100"/>
              <a:buNone/>
            </a:pP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Accounts Payable turnover:</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Disney's Accounts Payable turnover ended from 2016 through 2018 at approximately 1.92. However, in 2019 and 2020, the company's Accounts Payable turnover would fall to 1.16.</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The reduction in Accounts Payable turnover shows that the company is taking longer to pay their suppliers. Slow-paying suppliers do benefit Disney because the company is able to hold on to additional funds and use them in operations for the short term. However, by slow-paying suppliers, Disney risks having to pay higher costs for raw materials as well as suffering from supplier turnover. Both actions inevitably will directly or indirectly impact the organization's profits. A better strategy is for Disney to set a consistent payment practice with suppliers. By embracing a consistent and fair payment practice, Disney may be able to use this business model as leverage for negotiating lower raw material costs or improve quality for raw material.</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Accounts receivable turnover:</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Disney's accounts receivable turnover ended 2016 at 1.53. In the next two years, the organization's accounts receivable turnover would keep increasing, ending 2018 at 2.2. However, in the next two years, the organization's accounts receivable turnover would fall to 1.2, ending 2020. </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The decrease in accounts receivable turnover again highlights the business model embraced by the organization, which is collecting their accounts receivable at a slower pace. As noted above, if the organization is going to be lax with its credit policy, then the organization needs to increase its cash reserves to ensure liquidity and solvency in the short term.</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Inventory Turnover:</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The Walt Disney Company's inventory turnover in 2016 was 10.07. In the next three years, the company would improve its inventory turnover ending 2019 at 12.43. However, in 2020, the company's inventory turnover would fall slightly, ending the year at 10.13.</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r>
              <a:rPr lang="zh-CN">
                <a:solidFill>
                  <a:srgbClr val="263238"/>
                </a:solidFill>
                <a:latin typeface="Source Sans Pro"/>
                <a:ea typeface="Source Sans Pro"/>
                <a:cs typeface="Source Sans Pro"/>
                <a:sym typeface="Source Sans Pro"/>
              </a:rPr>
              <a:t>For the most part, the company seems to be doing an excellent job of turning over its inventory as compared to revenues. Further, the company does seem to be making some improvements from 2017 to 2019. However, 2020 was a bit of a setback in their inventory turnover practice. Investors should anticipate Disney further improving its inventory turnover over the next several years. As the company's inventory turnover improves, then the firm should be able to free up capital for reducing debt or investing in future projects.</a:t>
            </a: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Clr>
                <a:schemeClr val="dk1"/>
              </a:buClr>
              <a:buSzPts val="1100"/>
              <a:buFont typeface="Arial"/>
              <a:buNone/>
            </a:pPr>
            <a:endParaRPr>
              <a:solidFill>
                <a:srgbClr val="263238"/>
              </a:solidFill>
              <a:latin typeface="Source Sans Pro"/>
              <a:ea typeface="Source Sans Pro"/>
              <a:cs typeface="Source Sans Pro"/>
              <a:sym typeface="Source Sans Pro"/>
            </a:endParaRPr>
          </a:p>
          <a:p>
            <a:pPr marL="0" lvl="0" indent="0" algn="l" rtl="0">
              <a:lnSpc>
                <a:spcPct val="100000"/>
              </a:lnSpc>
              <a:spcBef>
                <a:spcPts val="0"/>
              </a:spcBef>
              <a:spcAft>
                <a:spcPts val="0"/>
              </a:spcAft>
              <a:buSzPts val="1400"/>
              <a:buNone/>
            </a:pPr>
            <a:endParaRPr>
              <a:solidFill>
                <a:srgbClr val="263238"/>
              </a:solidFill>
              <a:latin typeface="Source Sans Pro"/>
              <a:ea typeface="Source Sans Pro"/>
              <a:cs typeface="Source Sans Pro"/>
              <a:sym typeface="Source Sans Pr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d65ad05e2_2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gcd65ad05e2_2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r>
              <a:rPr lang="zh-CN"/>
              <a:t>For profitability ratio, we can see they keep stable in the first 2 year, and  all have a sharp decrease in 2018. In year 2020, profit margin even decrease down to a neagtive value.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Operating Profit Margin:</a:t>
            </a:r>
            <a:endParaRPr/>
          </a:p>
          <a:p>
            <a:pPr marL="0" lvl="0" indent="0" algn="l" rtl="0">
              <a:lnSpc>
                <a:spcPct val="100000"/>
              </a:lnSpc>
              <a:spcBef>
                <a:spcPts val="0"/>
              </a:spcBef>
              <a:spcAft>
                <a:spcPts val="0"/>
              </a:spcAft>
              <a:buSzPts val="1400"/>
              <a:buNone/>
            </a:pPr>
            <a:r>
              <a:rPr lang="zh-CN"/>
              <a:t>Disney's operating profit margin ended 2016 at 26.61%. In the next three years, the organization's profit margin would fall, ending 2019 at 13.3%. However, in 2020, the company's operating profit margin would fall substantially, ending the year at 0.99%.</a:t>
            </a:r>
            <a:endParaRPr/>
          </a:p>
          <a:p>
            <a:pPr marL="0" lvl="0" indent="0" algn="l" rtl="0">
              <a:lnSpc>
                <a:spcPct val="100000"/>
              </a:lnSpc>
              <a:spcBef>
                <a:spcPts val="0"/>
              </a:spcBef>
              <a:spcAft>
                <a:spcPts val="0"/>
              </a:spcAft>
              <a:buSzPts val="1400"/>
              <a:buNone/>
            </a:pPr>
            <a:r>
              <a:rPr lang="zh-CN"/>
              <a:t>The substantial decrease in operating profit margin should have been expected by investors due to Disney's parks being closed for a lengthy period of time. As Disney's parks increase occupancy, then investors should expect a moderate to substantial rise in operating profits, hopefully to 2019 levels.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Profit Margin:</a:t>
            </a:r>
            <a:endParaRPr/>
          </a:p>
          <a:p>
            <a:pPr marL="0" lvl="0" indent="0" algn="l" rtl="0">
              <a:lnSpc>
                <a:spcPct val="100000"/>
              </a:lnSpc>
              <a:spcBef>
                <a:spcPts val="0"/>
              </a:spcBef>
              <a:spcAft>
                <a:spcPts val="0"/>
              </a:spcAft>
              <a:buSzPts val="1400"/>
              <a:buNone/>
            </a:pPr>
            <a:r>
              <a:rPr lang="zh-CN"/>
              <a:t>The substantial and continued decline in profit margins shows that Disney is doing a poor job with either negotiating raw material costs or passing on the increased raw material costs to consumers through higher prices. </a:t>
            </a:r>
            <a:endParaRPr/>
          </a:p>
          <a:p>
            <a:pPr marL="0" lvl="0" indent="0" algn="l" rtl="0">
              <a:lnSpc>
                <a:spcPct val="100000"/>
              </a:lnSpc>
              <a:spcBef>
                <a:spcPts val="0"/>
              </a:spcBef>
              <a:spcAft>
                <a:spcPts val="0"/>
              </a:spcAft>
              <a:buSzPts val="1400"/>
              <a:buNone/>
            </a:pPr>
            <a:r>
              <a:rPr lang="zh-CN"/>
              <a:t>To help with future negotiations, Disney needs to implement a better Accounts Payable practice. Based on this review again, the organization needs all the help it can get in negotiating prices for raw materials.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ROA:</a:t>
            </a:r>
            <a:endParaRPr/>
          </a:p>
          <a:p>
            <a:pPr marL="0" lvl="0" indent="0" algn="l" rtl="0">
              <a:lnSpc>
                <a:spcPct val="100000"/>
              </a:lnSpc>
              <a:spcBef>
                <a:spcPts val="0"/>
              </a:spcBef>
              <a:spcAft>
                <a:spcPts val="0"/>
              </a:spcAft>
              <a:buSzPts val="1400"/>
              <a:buNone/>
            </a:pPr>
            <a:r>
              <a:rPr lang="zh-CN"/>
              <a:t>In 2016, Disney's return on assets ended at approximately 2.5%. In the next two years, the organization's return on assets would grow moderately, ending 2018 at 2.8%. Unfortunately, in the next two years, the organization's return on assets would fall substantially, ending 2020 at - 0.1%.</a:t>
            </a:r>
            <a:endParaRPr/>
          </a:p>
          <a:p>
            <a:pPr marL="0" lvl="0" indent="0" algn="l" rtl="0">
              <a:lnSpc>
                <a:spcPct val="100000"/>
              </a:lnSpc>
              <a:spcBef>
                <a:spcPts val="0"/>
              </a:spcBef>
              <a:spcAft>
                <a:spcPts val="0"/>
              </a:spcAft>
              <a:buSzPts val="1400"/>
              <a:buNone/>
            </a:pPr>
            <a:r>
              <a:rPr lang="zh-CN"/>
              <a:t>The substantial fall in return on assets shows that the organization may need to sell off fixed assets to increase optimization and operations. However, if the organization does anticipate a substantial increase in revenues over the next few years, then the company needs to just suffer through the trough of low return on asset returns. By suffering through lower return on assets now, the organization may be positioning itself for exponential revenue growth in the moderate term.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zh-CN"/>
              <a:t>ROE:</a:t>
            </a:r>
            <a:endParaRPr/>
          </a:p>
          <a:p>
            <a:pPr marL="0" lvl="0" indent="0" algn="l" rtl="0">
              <a:lnSpc>
                <a:spcPct val="100000"/>
              </a:lnSpc>
              <a:spcBef>
                <a:spcPts val="0"/>
              </a:spcBef>
              <a:spcAft>
                <a:spcPts val="0"/>
              </a:spcAft>
              <a:buSzPts val="1400"/>
              <a:buNone/>
            </a:pPr>
            <a:r>
              <a:rPr lang="zh-CN"/>
              <a:t>Disney's return on equity ended 2016 at 5.3%. In the next two years, the organization's return on equity would increase substantially, ending 2018 at 5.9%. However, the organization's return on equity would continue to fall over the last two years ending 2020 at -0.41%.</a:t>
            </a:r>
            <a:endParaRPr/>
          </a:p>
          <a:p>
            <a:pPr marL="0" lvl="0" indent="0" algn="l" rtl="0">
              <a:lnSpc>
                <a:spcPct val="100000"/>
              </a:lnSpc>
              <a:spcBef>
                <a:spcPts val="0"/>
              </a:spcBef>
              <a:spcAft>
                <a:spcPts val="0"/>
              </a:spcAft>
              <a:buSzPts val="1400"/>
              <a:buNone/>
            </a:pPr>
            <a:r>
              <a:rPr lang="zh-CN"/>
              <a:t>The substantial fall in return on equity should concern investors. As an organization takes on more debt, almost always, the firm's return on equity will increase substantially. However, this is not the case for Disney. Granted, the Covid 19 problem has detrimentally impacted the company's profits. Regardless, as an organization increases its risk, or increases its debt load, then investors should be compensated in correlation with the elevated risk taken 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cd65ad05e2_2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cd65ad05e2_2_1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zh-CN"/>
              <a:t>In terms of the Debt Ratio, they have similar trend that have a quick growth from 2016 to 2018, then stably increase after 2018 and double the increase rate in four years.</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zh-CN"/>
              <a:t>Debt/ Equity:</a:t>
            </a:r>
            <a:endParaRPr/>
          </a:p>
          <a:p>
            <a:pPr marL="0" marR="0" lvl="0" indent="0" algn="l" rtl="0">
              <a:lnSpc>
                <a:spcPct val="100000"/>
              </a:lnSpc>
              <a:spcBef>
                <a:spcPts val="0"/>
              </a:spcBef>
              <a:spcAft>
                <a:spcPts val="0"/>
              </a:spcAft>
              <a:buClr>
                <a:schemeClr val="dk1"/>
              </a:buClr>
              <a:buSzPts val="1100"/>
              <a:buFont typeface="Arial"/>
              <a:buNone/>
            </a:pPr>
            <a:r>
              <a:rPr lang="zh-CN"/>
              <a:t>Disney's debt to equity ratio ended 2016 at 34.53%. In the next year, the organization's debt to equity ratio would increase moderately to 45.3% in 2017. In the next two years, 2018 and 2019, the organization's debt to equity ratio would fall again, ending 2019 at 42.2%. However, in 2020, the company's debt to equity ratio would increase substantially to approximately 64%.</a:t>
            </a:r>
            <a:endParaRPr/>
          </a:p>
          <a:p>
            <a:pPr marL="0" marR="0" lvl="0" indent="0" algn="l" rtl="0">
              <a:lnSpc>
                <a:spcPct val="100000"/>
              </a:lnSpc>
              <a:spcBef>
                <a:spcPts val="0"/>
              </a:spcBef>
              <a:spcAft>
                <a:spcPts val="0"/>
              </a:spcAft>
              <a:buClr>
                <a:schemeClr val="dk1"/>
              </a:buClr>
              <a:buSzPts val="1100"/>
              <a:buFont typeface="Arial"/>
              <a:buNone/>
            </a:pPr>
            <a:r>
              <a:rPr lang="zh-CN"/>
              <a:t>For Disney to maintain a lower debt to equity ratio indicates that the firm mostly uses equity for growth and expansion as well as to cover operating costs. A benefit of this business capital structure is that the firm embraces a relatively low-risk financing strategy. However, by utilizing low amounts of debt, the organization is missing out on tax write-off opportunities as well as making money on borrowed money. From this, investors need to consider their risk tolerance. </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r>
              <a:rPr lang="zh-CN"/>
              <a:t>Debt Ratio: </a:t>
            </a:r>
            <a:endParaRPr/>
          </a:p>
          <a:p>
            <a:pPr marL="0" marR="0" lvl="0" indent="0" algn="l" rtl="0">
              <a:lnSpc>
                <a:spcPct val="100000"/>
              </a:lnSpc>
              <a:spcBef>
                <a:spcPts val="0"/>
              </a:spcBef>
              <a:spcAft>
                <a:spcPts val="0"/>
              </a:spcAft>
              <a:buClr>
                <a:schemeClr val="dk1"/>
              </a:buClr>
              <a:buSzPts val="1100"/>
              <a:buFont typeface="Arial"/>
              <a:buNone/>
            </a:pPr>
            <a:r>
              <a:rPr lang="zh-CN"/>
              <a:t>Disney's debt ratio ended 2016 at 16%. In 2017, the organization's debt ratio would increase moderately to 20%. In the next two years, the organization's debt ratio would continue to fall, ending 2019 at 18%. However, in 2020, the organization's debt ratio substantially increased, ending the year at 26%. </a:t>
            </a:r>
            <a:endParaRPr/>
          </a:p>
          <a:p>
            <a:pPr marL="0" marR="0" lvl="0" indent="0" algn="l" rtl="0">
              <a:lnSpc>
                <a:spcPct val="100000"/>
              </a:lnSpc>
              <a:spcBef>
                <a:spcPts val="0"/>
              </a:spcBef>
              <a:spcAft>
                <a:spcPts val="0"/>
              </a:spcAft>
              <a:buClr>
                <a:schemeClr val="dk1"/>
              </a:buClr>
              <a:buSzPts val="1100"/>
              <a:buFont typeface="Arial"/>
              <a:buNone/>
            </a:pPr>
            <a:r>
              <a:rPr lang="zh-CN"/>
              <a:t>The substantial increase in the debt ratio for 2020 may have been due to Disney's need for short-term liquidity. From this need, the organization took on substantial debt.  The recommendation of this case is investors should anticipate a reduction in overall debt over the next several years, which will inherently lower the risk for investment in the company.</a:t>
            </a:r>
            <a:endParaRPr/>
          </a:p>
          <a:p>
            <a:pPr marL="0" marR="0" lvl="0" indent="0" algn="l" rtl="0">
              <a:lnSpc>
                <a:spcPct val="100000"/>
              </a:lnSpc>
              <a:spcBef>
                <a:spcPts val="0"/>
              </a:spcBef>
              <a:spcAft>
                <a:spcPts val="0"/>
              </a:spcAft>
              <a:buClr>
                <a:srgbClr val="000000"/>
              </a:buClr>
              <a:buSzPts val="1400"/>
              <a:buFont typeface="Arial"/>
              <a:buNone/>
            </a:pPr>
            <a:endParaRPr/>
          </a:p>
          <a:p>
            <a:pPr marL="0" marR="0" lvl="0" indent="0" algn="l" rtl="0">
              <a:lnSpc>
                <a:spcPct val="100000"/>
              </a:lnSpc>
              <a:spcBef>
                <a:spcPts val="0"/>
              </a:spcBef>
              <a:spcAft>
                <a:spcPts val="0"/>
              </a:spcAft>
              <a:buClr>
                <a:srgbClr val="000000"/>
              </a:buClr>
              <a:buSzPts val="14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1700185" y="1991850"/>
            <a:ext cx="5807400" cy="1159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5800"/>
              <a:buNone/>
              <a:defRPr sz="5800" b="1"/>
            </a:lvl1pPr>
            <a:lvl2pPr lvl="1" algn="l">
              <a:lnSpc>
                <a:spcPct val="100000"/>
              </a:lnSpc>
              <a:spcBef>
                <a:spcPts val="0"/>
              </a:spcBef>
              <a:spcAft>
                <a:spcPts val="0"/>
              </a:spcAft>
              <a:buSzPts val="5800"/>
              <a:buNone/>
              <a:defRPr sz="5800" b="1"/>
            </a:lvl2pPr>
            <a:lvl3pPr lvl="2" algn="l">
              <a:lnSpc>
                <a:spcPct val="100000"/>
              </a:lnSpc>
              <a:spcBef>
                <a:spcPts val="0"/>
              </a:spcBef>
              <a:spcAft>
                <a:spcPts val="0"/>
              </a:spcAft>
              <a:buSzPts val="5800"/>
              <a:buNone/>
              <a:defRPr sz="5800" b="1"/>
            </a:lvl3pPr>
            <a:lvl4pPr lvl="3" algn="l">
              <a:lnSpc>
                <a:spcPct val="100000"/>
              </a:lnSpc>
              <a:spcBef>
                <a:spcPts val="0"/>
              </a:spcBef>
              <a:spcAft>
                <a:spcPts val="0"/>
              </a:spcAft>
              <a:buSzPts val="5800"/>
              <a:buNone/>
              <a:defRPr sz="5800" b="1"/>
            </a:lvl4pPr>
            <a:lvl5pPr lvl="4" algn="l">
              <a:lnSpc>
                <a:spcPct val="100000"/>
              </a:lnSpc>
              <a:spcBef>
                <a:spcPts val="0"/>
              </a:spcBef>
              <a:spcAft>
                <a:spcPts val="0"/>
              </a:spcAft>
              <a:buSzPts val="5800"/>
              <a:buNone/>
              <a:defRPr sz="5800" b="1"/>
            </a:lvl5pPr>
            <a:lvl6pPr lvl="5" algn="l">
              <a:lnSpc>
                <a:spcPct val="100000"/>
              </a:lnSpc>
              <a:spcBef>
                <a:spcPts val="0"/>
              </a:spcBef>
              <a:spcAft>
                <a:spcPts val="0"/>
              </a:spcAft>
              <a:buSzPts val="5800"/>
              <a:buNone/>
              <a:defRPr sz="5800" b="1"/>
            </a:lvl6pPr>
            <a:lvl7pPr lvl="6" algn="l">
              <a:lnSpc>
                <a:spcPct val="100000"/>
              </a:lnSpc>
              <a:spcBef>
                <a:spcPts val="0"/>
              </a:spcBef>
              <a:spcAft>
                <a:spcPts val="0"/>
              </a:spcAft>
              <a:buSzPts val="5800"/>
              <a:buNone/>
              <a:defRPr sz="5800" b="1"/>
            </a:lvl7pPr>
            <a:lvl8pPr lvl="7" algn="l">
              <a:lnSpc>
                <a:spcPct val="100000"/>
              </a:lnSpc>
              <a:spcBef>
                <a:spcPts val="0"/>
              </a:spcBef>
              <a:spcAft>
                <a:spcPts val="0"/>
              </a:spcAft>
              <a:buSzPts val="5800"/>
              <a:buNone/>
              <a:defRPr sz="5800" b="1"/>
            </a:lvl8pPr>
            <a:lvl9pPr lvl="8" algn="l">
              <a:lnSpc>
                <a:spcPct val="100000"/>
              </a:lnSpc>
              <a:spcBef>
                <a:spcPts val="0"/>
              </a:spcBef>
              <a:spcAft>
                <a:spcPts val="0"/>
              </a:spcAft>
              <a:buSzPts val="5800"/>
              <a:buNone/>
              <a:defRPr sz="5800" b="1"/>
            </a:lvl9pPr>
          </a:lstStyle>
          <a:p>
            <a:endParaRPr/>
          </a:p>
        </p:txBody>
      </p:sp>
      <p:sp>
        <p:nvSpPr>
          <p:cNvPr id="56" name="Google Shape;56;p14"/>
          <p:cNvSpPr/>
          <p:nvPr/>
        </p:nvSpPr>
        <p:spPr>
          <a:xfrm>
            <a:off x="7337531" y="463007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4"/>
          <p:cNvSpPr/>
          <p:nvPr/>
        </p:nvSpPr>
        <p:spPr>
          <a:xfrm>
            <a:off x="7790243" y="4182401"/>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4"/>
          <p:cNvSpPr/>
          <p:nvPr/>
        </p:nvSpPr>
        <p:spPr>
          <a:xfrm>
            <a:off x="8893253" y="3333348"/>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4"/>
          <p:cNvSpPr/>
          <p:nvPr/>
        </p:nvSpPr>
        <p:spPr>
          <a:xfrm>
            <a:off x="8771302" y="4923775"/>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 name="Google Shape;60;p14"/>
          <p:cNvSpPr/>
          <p:nvPr/>
        </p:nvSpPr>
        <p:spPr>
          <a:xfrm>
            <a:off x="2386266" y="508134"/>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4"/>
          <p:cNvSpPr/>
          <p:nvPr/>
        </p:nvSpPr>
        <p:spPr>
          <a:xfrm>
            <a:off x="479460" y="2703980"/>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 name="Google Shape;62;p14"/>
          <p:cNvSpPr/>
          <p:nvPr/>
        </p:nvSpPr>
        <p:spPr>
          <a:xfrm>
            <a:off x="261540" y="643097"/>
            <a:ext cx="96300" cy="960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3" name="Google Shape;63;p14"/>
          <p:cNvSpPr/>
          <p:nvPr/>
        </p:nvSpPr>
        <p:spPr>
          <a:xfrm>
            <a:off x="507235" y="1080863"/>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14"/>
          <p:cNvSpPr/>
          <p:nvPr/>
        </p:nvSpPr>
        <p:spPr>
          <a:xfrm>
            <a:off x="8314019" y="3625322"/>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14"/>
          <p:cNvSpPr/>
          <p:nvPr/>
        </p:nvSpPr>
        <p:spPr>
          <a:xfrm>
            <a:off x="8882858" y="4186761"/>
            <a:ext cx="144300" cy="1440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4"/>
          <p:cNvSpPr/>
          <p:nvPr/>
        </p:nvSpPr>
        <p:spPr>
          <a:xfrm>
            <a:off x="158313" y="1596559"/>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 name="Google Shape;67;p14"/>
          <p:cNvSpPr/>
          <p:nvPr/>
        </p:nvSpPr>
        <p:spPr>
          <a:xfrm>
            <a:off x="1396483" y="226428"/>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14"/>
          <p:cNvSpPr/>
          <p:nvPr/>
        </p:nvSpPr>
        <p:spPr>
          <a:xfrm>
            <a:off x="617492" y="2000594"/>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4"/>
          <p:cNvSpPr/>
          <p:nvPr/>
        </p:nvSpPr>
        <p:spPr>
          <a:xfrm>
            <a:off x="3425273" y="387880"/>
            <a:ext cx="57600" cy="57600"/>
          </a:xfrm>
          <a:prstGeom prst="ellipse">
            <a:avLst/>
          </a:prstGeom>
          <a:solidFill>
            <a:schemeClr val="accent1"/>
          </a:solid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0" name="Google Shape;70;p14"/>
          <p:cNvSpPr/>
          <p:nvPr/>
        </p:nvSpPr>
        <p:spPr>
          <a:xfrm>
            <a:off x="8014029" y="4567546"/>
            <a:ext cx="192600" cy="1923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71"/>
        <p:cNvGrpSpPr/>
        <p:nvPr/>
      </p:nvGrpSpPr>
      <p:grpSpPr>
        <a:xfrm>
          <a:off x="0" y="0"/>
          <a:ext cx="0" cy="0"/>
          <a:chOff x="0" y="0"/>
          <a:chExt cx="0" cy="0"/>
        </a:xfrm>
      </p:grpSpPr>
      <p:sp>
        <p:nvSpPr>
          <p:cNvPr id="72" name="Google Shape;72;p1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3" name="Google Shape;73;p1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76" name="Google Shape;76;p16"/>
          <p:cNvSpPr txBox="1">
            <a:spLocks noGrp="1"/>
          </p:cNvSpPr>
          <p:nvPr>
            <p:ph type="body" idx="1"/>
          </p:nvPr>
        </p:nvSpPr>
        <p:spPr>
          <a:xfrm>
            <a:off x="786137"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77" name="Google Shape;77;p16"/>
          <p:cNvSpPr txBox="1">
            <a:spLocks noGrp="1"/>
          </p:cNvSpPr>
          <p:nvPr>
            <p:ph type="body" idx="2"/>
          </p:nvPr>
        </p:nvSpPr>
        <p:spPr>
          <a:xfrm>
            <a:off x="4682659" y="1200150"/>
            <a:ext cx="3675300" cy="37257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600"/>
              </a:spcBef>
              <a:spcAft>
                <a:spcPts val="0"/>
              </a:spcAft>
              <a:buSzPts val="2000"/>
              <a:buChar char="◎"/>
              <a:defRPr sz="2000"/>
            </a:lvl1pPr>
            <a:lvl2pPr marL="914400" lvl="1" indent="-355600" algn="l">
              <a:lnSpc>
                <a:spcPct val="100000"/>
              </a:lnSpc>
              <a:spcBef>
                <a:spcPts val="0"/>
              </a:spcBef>
              <a:spcAft>
                <a:spcPts val="0"/>
              </a:spcAft>
              <a:buSzPts val="2000"/>
              <a:buChar char="○"/>
              <a:defRPr sz="2000"/>
            </a:lvl2pPr>
            <a:lvl3pPr marL="1371600" lvl="2" indent="-355600" algn="l">
              <a:lnSpc>
                <a:spcPct val="100000"/>
              </a:lnSpc>
              <a:spcBef>
                <a:spcPts val="0"/>
              </a:spcBef>
              <a:spcAft>
                <a:spcPts val="0"/>
              </a:spcAft>
              <a:buSzPts val="2000"/>
              <a:buChar char="◉"/>
              <a:defRPr sz="2000"/>
            </a:lvl3pPr>
            <a:lvl4pPr marL="1828800" lvl="3" indent="-355600" algn="l">
              <a:lnSpc>
                <a:spcPct val="100000"/>
              </a:lnSpc>
              <a:spcBef>
                <a:spcPts val="0"/>
              </a:spcBef>
              <a:spcAft>
                <a:spcPts val="0"/>
              </a:spcAft>
              <a:buSzPts val="2000"/>
              <a:buChar char="●"/>
              <a:defRPr sz="2000"/>
            </a:lvl4pPr>
            <a:lvl5pPr marL="2286000" lvl="4" indent="-355600" algn="l">
              <a:lnSpc>
                <a:spcPct val="100000"/>
              </a:lnSpc>
              <a:spcBef>
                <a:spcPts val="0"/>
              </a:spcBef>
              <a:spcAft>
                <a:spcPts val="0"/>
              </a:spcAft>
              <a:buSzPts val="2000"/>
              <a:buChar char="○"/>
              <a:defRPr sz="2000"/>
            </a:lvl5pPr>
            <a:lvl6pPr marL="2743200" lvl="5" indent="-355600" algn="l">
              <a:lnSpc>
                <a:spcPct val="100000"/>
              </a:lnSpc>
              <a:spcBef>
                <a:spcPts val="0"/>
              </a:spcBef>
              <a:spcAft>
                <a:spcPts val="0"/>
              </a:spcAft>
              <a:buSzPts val="2000"/>
              <a:buChar char="■"/>
              <a:defRPr sz="2000"/>
            </a:lvl6pPr>
            <a:lvl7pPr marL="3200400" lvl="6" indent="-355600" algn="l">
              <a:lnSpc>
                <a:spcPct val="100000"/>
              </a:lnSpc>
              <a:spcBef>
                <a:spcPts val="0"/>
              </a:spcBef>
              <a:spcAft>
                <a:spcPts val="0"/>
              </a:spcAft>
              <a:buSzPts val="2000"/>
              <a:buChar char="●"/>
              <a:defRPr sz="2000"/>
            </a:lvl7pPr>
            <a:lvl8pPr marL="3657600" lvl="7" indent="-355600" algn="l">
              <a:lnSpc>
                <a:spcPct val="100000"/>
              </a:lnSpc>
              <a:spcBef>
                <a:spcPts val="0"/>
              </a:spcBef>
              <a:spcAft>
                <a:spcPts val="0"/>
              </a:spcAft>
              <a:buSzPts val="2000"/>
              <a:buChar char="○"/>
              <a:defRPr sz="2000"/>
            </a:lvl8pPr>
            <a:lvl9pPr marL="4114800" lvl="8" indent="-355600" algn="l">
              <a:lnSpc>
                <a:spcPct val="100000"/>
              </a:lnSpc>
              <a:spcBef>
                <a:spcPts val="0"/>
              </a:spcBef>
              <a:spcAft>
                <a:spcPts val="0"/>
              </a:spcAft>
              <a:buSzPts val="2000"/>
              <a:buChar char="■"/>
              <a:defRPr sz="2000"/>
            </a:lvl9pPr>
          </a:lstStyle>
          <a:p>
            <a:endParaRPr/>
          </a:p>
        </p:txBody>
      </p:sp>
      <p:sp>
        <p:nvSpPr>
          <p:cNvPr id="78" name="Google Shape;78;p1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81" name="Google Shape;81;p17"/>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lvl="0" indent="-381000" algn="l">
              <a:lnSpc>
                <a:spcPct val="100000"/>
              </a:lnSpc>
              <a:spcBef>
                <a:spcPts val="600"/>
              </a:spcBef>
              <a:spcAft>
                <a:spcPts val="0"/>
              </a:spcAft>
              <a:buSzPts val="2400"/>
              <a:buChar char="◎"/>
              <a:defRPr sz="2400"/>
            </a:lvl1pPr>
            <a:lvl2pPr marL="914400" lvl="1" indent="-381000" algn="l">
              <a:lnSpc>
                <a:spcPct val="100000"/>
              </a:lnSpc>
              <a:spcBef>
                <a:spcPts val="0"/>
              </a:spcBef>
              <a:spcAft>
                <a:spcPts val="0"/>
              </a:spcAft>
              <a:buSzPts val="2400"/>
              <a:buChar char="○"/>
              <a:defRPr/>
            </a:lvl2pPr>
            <a:lvl3pPr marL="1371600" lvl="2" indent="-381000" algn="l">
              <a:lnSpc>
                <a:spcPct val="100000"/>
              </a:lnSpc>
              <a:spcBef>
                <a:spcPts val="0"/>
              </a:spcBef>
              <a:spcAft>
                <a:spcPts val="0"/>
              </a:spcAft>
              <a:buSzPts val="2400"/>
              <a:buChar char="◉"/>
              <a:defRPr/>
            </a:lvl3pPr>
            <a:lvl4pPr marL="1828800" lvl="3" indent="-381000" algn="l">
              <a:lnSpc>
                <a:spcPct val="100000"/>
              </a:lnSpc>
              <a:spcBef>
                <a:spcPts val="0"/>
              </a:spcBef>
              <a:spcAft>
                <a:spcPts val="0"/>
              </a:spcAft>
              <a:buSzPts val="2400"/>
              <a:buChar char="●"/>
              <a:defRPr sz="2400"/>
            </a:lvl4pPr>
            <a:lvl5pPr marL="2286000" lvl="4" indent="-381000" algn="l">
              <a:lnSpc>
                <a:spcPct val="100000"/>
              </a:lnSpc>
              <a:spcBef>
                <a:spcPts val="0"/>
              </a:spcBef>
              <a:spcAft>
                <a:spcPts val="0"/>
              </a:spcAft>
              <a:buSzPts val="2400"/>
              <a:buChar char="○"/>
              <a:defRPr sz="2400"/>
            </a:lvl5pPr>
            <a:lvl6pPr marL="2743200" lvl="5" indent="-381000" algn="l">
              <a:lnSpc>
                <a:spcPct val="100000"/>
              </a:lnSpc>
              <a:spcBef>
                <a:spcPts val="0"/>
              </a:spcBef>
              <a:spcAft>
                <a:spcPts val="0"/>
              </a:spcAft>
              <a:buSzPts val="2400"/>
              <a:buChar char="■"/>
              <a:defRPr sz="2400"/>
            </a:lvl6pPr>
            <a:lvl7pPr marL="3200400" lvl="6" indent="-381000" algn="l">
              <a:lnSpc>
                <a:spcPct val="100000"/>
              </a:lnSpc>
              <a:spcBef>
                <a:spcPts val="0"/>
              </a:spcBef>
              <a:spcAft>
                <a:spcPts val="0"/>
              </a:spcAft>
              <a:buSzPts val="2400"/>
              <a:buChar char="●"/>
              <a:defRPr sz="2400"/>
            </a:lvl7pPr>
            <a:lvl8pPr marL="3657600" lvl="7" indent="-381000" algn="l">
              <a:lnSpc>
                <a:spcPct val="100000"/>
              </a:lnSpc>
              <a:spcBef>
                <a:spcPts val="0"/>
              </a:spcBef>
              <a:spcAft>
                <a:spcPts val="0"/>
              </a:spcAft>
              <a:buSzPts val="2400"/>
              <a:buChar char="○"/>
              <a:defRPr sz="2400"/>
            </a:lvl8pPr>
            <a:lvl9pPr marL="4114800" lvl="8" indent="-381000" algn="l">
              <a:lnSpc>
                <a:spcPct val="100000"/>
              </a:lnSpc>
              <a:spcBef>
                <a:spcPts val="0"/>
              </a:spcBef>
              <a:spcAft>
                <a:spcPts val="0"/>
              </a:spcAft>
              <a:buSzPts val="2400"/>
              <a:buChar char="■"/>
              <a:defRPr sz="2400"/>
            </a:lvl9pPr>
          </a:lstStyle>
          <a:p>
            <a:endParaRPr/>
          </a:p>
        </p:txBody>
      </p:sp>
      <p:sp>
        <p:nvSpPr>
          <p:cNvPr id="82" name="Google Shape;82;p17"/>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ubtitle">
  <p:cSld name="TITLE_1">
    <p:bg>
      <p:bgPr>
        <a:blipFill>
          <a:blip r:embed="rId2">
            <a:alphaModFix/>
          </a:blip>
          <a:stretch>
            <a:fillRect/>
          </a:stretch>
        </a:blipFill>
        <a:effectLst/>
      </p:bgPr>
    </p:bg>
    <p:spTree>
      <p:nvGrpSpPr>
        <p:cNvPr id="1" name="Shape 85"/>
        <p:cNvGrpSpPr/>
        <p:nvPr/>
      </p:nvGrpSpPr>
      <p:grpSpPr>
        <a:xfrm>
          <a:off x="0" y="0"/>
          <a:ext cx="0" cy="0"/>
          <a:chOff x="0" y="0"/>
          <a:chExt cx="0" cy="0"/>
        </a:xfrm>
      </p:grpSpPr>
      <p:sp>
        <p:nvSpPr>
          <p:cNvPr id="86" name="Google Shape;86;p19"/>
          <p:cNvSpPr txBox="1">
            <a:spLocks noGrp="1"/>
          </p:cNvSpPr>
          <p:nvPr>
            <p:ph type="ctrTitle"/>
          </p:nvPr>
        </p:nvSpPr>
        <p:spPr>
          <a:xfrm>
            <a:off x="1546025" y="1754794"/>
            <a:ext cx="5832600" cy="11598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4400"/>
              <a:buNone/>
              <a:defRPr sz="4400" b="1"/>
            </a:lvl1pPr>
            <a:lvl2pPr lvl="1" algn="l">
              <a:lnSpc>
                <a:spcPct val="100000"/>
              </a:lnSpc>
              <a:spcBef>
                <a:spcPts val="0"/>
              </a:spcBef>
              <a:spcAft>
                <a:spcPts val="0"/>
              </a:spcAft>
              <a:buSzPts val="4400"/>
              <a:buNone/>
              <a:defRPr sz="4400" b="1"/>
            </a:lvl2pPr>
            <a:lvl3pPr lvl="2" algn="l">
              <a:lnSpc>
                <a:spcPct val="100000"/>
              </a:lnSpc>
              <a:spcBef>
                <a:spcPts val="0"/>
              </a:spcBef>
              <a:spcAft>
                <a:spcPts val="0"/>
              </a:spcAft>
              <a:buSzPts val="4400"/>
              <a:buNone/>
              <a:defRPr sz="4400" b="1"/>
            </a:lvl3pPr>
            <a:lvl4pPr lvl="3" algn="l">
              <a:lnSpc>
                <a:spcPct val="100000"/>
              </a:lnSpc>
              <a:spcBef>
                <a:spcPts val="0"/>
              </a:spcBef>
              <a:spcAft>
                <a:spcPts val="0"/>
              </a:spcAft>
              <a:buSzPts val="4400"/>
              <a:buNone/>
              <a:defRPr sz="4400" b="1"/>
            </a:lvl4pPr>
            <a:lvl5pPr lvl="4" algn="l">
              <a:lnSpc>
                <a:spcPct val="100000"/>
              </a:lnSpc>
              <a:spcBef>
                <a:spcPts val="0"/>
              </a:spcBef>
              <a:spcAft>
                <a:spcPts val="0"/>
              </a:spcAft>
              <a:buSzPts val="4400"/>
              <a:buNone/>
              <a:defRPr sz="4400" b="1"/>
            </a:lvl5pPr>
            <a:lvl6pPr lvl="5" algn="l">
              <a:lnSpc>
                <a:spcPct val="100000"/>
              </a:lnSpc>
              <a:spcBef>
                <a:spcPts val="0"/>
              </a:spcBef>
              <a:spcAft>
                <a:spcPts val="0"/>
              </a:spcAft>
              <a:buSzPts val="4400"/>
              <a:buNone/>
              <a:defRPr sz="4400" b="1"/>
            </a:lvl6pPr>
            <a:lvl7pPr lvl="6" algn="l">
              <a:lnSpc>
                <a:spcPct val="100000"/>
              </a:lnSpc>
              <a:spcBef>
                <a:spcPts val="0"/>
              </a:spcBef>
              <a:spcAft>
                <a:spcPts val="0"/>
              </a:spcAft>
              <a:buSzPts val="4400"/>
              <a:buNone/>
              <a:defRPr sz="4400" b="1"/>
            </a:lvl7pPr>
            <a:lvl8pPr lvl="7" algn="l">
              <a:lnSpc>
                <a:spcPct val="100000"/>
              </a:lnSpc>
              <a:spcBef>
                <a:spcPts val="0"/>
              </a:spcBef>
              <a:spcAft>
                <a:spcPts val="0"/>
              </a:spcAft>
              <a:buSzPts val="4400"/>
              <a:buNone/>
              <a:defRPr sz="4400" b="1"/>
            </a:lvl8pPr>
            <a:lvl9pPr lvl="8" algn="l">
              <a:lnSpc>
                <a:spcPct val="100000"/>
              </a:lnSpc>
              <a:spcBef>
                <a:spcPts val="0"/>
              </a:spcBef>
              <a:spcAft>
                <a:spcPts val="0"/>
              </a:spcAft>
              <a:buSzPts val="4400"/>
              <a:buNone/>
              <a:defRPr sz="4400" b="1"/>
            </a:lvl9pPr>
          </a:lstStyle>
          <a:p>
            <a:endParaRPr/>
          </a:p>
        </p:txBody>
      </p:sp>
      <p:sp>
        <p:nvSpPr>
          <p:cNvPr id="87" name="Google Shape;87;p19"/>
          <p:cNvSpPr txBox="1">
            <a:spLocks noGrp="1"/>
          </p:cNvSpPr>
          <p:nvPr>
            <p:ph type="subTitle" idx="1"/>
          </p:nvPr>
        </p:nvSpPr>
        <p:spPr>
          <a:xfrm>
            <a:off x="1546025" y="3011511"/>
            <a:ext cx="5832600" cy="784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accent3"/>
              </a:buClr>
              <a:buSzPts val="3000"/>
              <a:buNone/>
              <a:defRPr>
                <a:solidFill>
                  <a:schemeClr val="accent3"/>
                </a:solidFill>
              </a:defRPr>
            </a:lvl1pPr>
            <a:lvl2pPr lvl="1" algn="l">
              <a:lnSpc>
                <a:spcPct val="100000"/>
              </a:lnSpc>
              <a:spcBef>
                <a:spcPts val="0"/>
              </a:spcBef>
              <a:spcAft>
                <a:spcPts val="0"/>
              </a:spcAft>
              <a:buClr>
                <a:schemeClr val="accent3"/>
              </a:buClr>
              <a:buSzPts val="3000"/>
              <a:buNone/>
              <a:defRPr sz="3000">
                <a:solidFill>
                  <a:schemeClr val="accent3"/>
                </a:solidFill>
              </a:defRPr>
            </a:lvl2pPr>
            <a:lvl3pPr lvl="2" algn="l">
              <a:lnSpc>
                <a:spcPct val="100000"/>
              </a:lnSpc>
              <a:spcBef>
                <a:spcPts val="0"/>
              </a:spcBef>
              <a:spcAft>
                <a:spcPts val="0"/>
              </a:spcAft>
              <a:buClr>
                <a:schemeClr val="accent3"/>
              </a:buClr>
              <a:buSzPts val="3000"/>
              <a:buNone/>
              <a:defRPr sz="3000">
                <a:solidFill>
                  <a:schemeClr val="accent3"/>
                </a:solidFill>
              </a:defRPr>
            </a:lvl3pPr>
            <a:lvl4pPr lvl="3" algn="l">
              <a:lnSpc>
                <a:spcPct val="100000"/>
              </a:lnSpc>
              <a:spcBef>
                <a:spcPts val="0"/>
              </a:spcBef>
              <a:spcAft>
                <a:spcPts val="0"/>
              </a:spcAft>
              <a:buClr>
                <a:schemeClr val="accent3"/>
              </a:buClr>
              <a:buSzPts val="3000"/>
              <a:buNone/>
              <a:defRPr sz="3000">
                <a:solidFill>
                  <a:schemeClr val="accent3"/>
                </a:solidFill>
              </a:defRPr>
            </a:lvl4pPr>
            <a:lvl5pPr lvl="4" algn="l">
              <a:lnSpc>
                <a:spcPct val="100000"/>
              </a:lnSpc>
              <a:spcBef>
                <a:spcPts val="0"/>
              </a:spcBef>
              <a:spcAft>
                <a:spcPts val="0"/>
              </a:spcAft>
              <a:buClr>
                <a:schemeClr val="accent3"/>
              </a:buClr>
              <a:buSzPts val="3000"/>
              <a:buNone/>
              <a:defRPr sz="3000">
                <a:solidFill>
                  <a:schemeClr val="accent3"/>
                </a:solidFill>
              </a:defRPr>
            </a:lvl5pPr>
            <a:lvl6pPr lvl="5" algn="l">
              <a:lnSpc>
                <a:spcPct val="100000"/>
              </a:lnSpc>
              <a:spcBef>
                <a:spcPts val="0"/>
              </a:spcBef>
              <a:spcAft>
                <a:spcPts val="0"/>
              </a:spcAft>
              <a:buClr>
                <a:schemeClr val="accent3"/>
              </a:buClr>
              <a:buSzPts val="3000"/>
              <a:buNone/>
              <a:defRPr sz="3000">
                <a:solidFill>
                  <a:schemeClr val="accent3"/>
                </a:solidFill>
              </a:defRPr>
            </a:lvl6pPr>
            <a:lvl7pPr lvl="6" algn="l">
              <a:lnSpc>
                <a:spcPct val="100000"/>
              </a:lnSpc>
              <a:spcBef>
                <a:spcPts val="0"/>
              </a:spcBef>
              <a:spcAft>
                <a:spcPts val="0"/>
              </a:spcAft>
              <a:buClr>
                <a:schemeClr val="accent3"/>
              </a:buClr>
              <a:buSzPts val="3000"/>
              <a:buNone/>
              <a:defRPr sz="3000">
                <a:solidFill>
                  <a:schemeClr val="accent3"/>
                </a:solidFill>
              </a:defRPr>
            </a:lvl7pPr>
            <a:lvl8pPr lvl="7" algn="l">
              <a:lnSpc>
                <a:spcPct val="100000"/>
              </a:lnSpc>
              <a:spcBef>
                <a:spcPts val="0"/>
              </a:spcBef>
              <a:spcAft>
                <a:spcPts val="0"/>
              </a:spcAft>
              <a:buClr>
                <a:schemeClr val="accent3"/>
              </a:buClr>
              <a:buSzPts val="3000"/>
              <a:buNone/>
              <a:defRPr sz="3000">
                <a:solidFill>
                  <a:schemeClr val="accent3"/>
                </a:solidFill>
              </a:defRPr>
            </a:lvl8pPr>
            <a:lvl9pPr lvl="8" algn="l">
              <a:lnSpc>
                <a:spcPct val="100000"/>
              </a:lnSpc>
              <a:spcBef>
                <a:spcPts val="0"/>
              </a:spcBef>
              <a:spcAft>
                <a:spcPts val="0"/>
              </a:spcAft>
              <a:buClr>
                <a:schemeClr val="accent3"/>
              </a:buClr>
              <a:buSzPts val="3000"/>
              <a:buNone/>
              <a:defRPr sz="3000">
                <a:solidFill>
                  <a:schemeClr val="accent3"/>
                </a:solidFill>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108"/>
        <p:cNvGrpSpPr/>
        <p:nvPr/>
      </p:nvGrpSpPr>
      <p:grpSpPr>
        <a:xfrm>
          <a:off x="0" y="0"/>
          <a:ext cx="0" cy="0"/>
          <a:chOff x="0" y="0"/>
          <a:chExt cx="0" cy="0"/>
        </a:xfrm>
      </p:grpSpPr>
      <p:sp>
        <p:nvSpPr>
          <p:cNvPr id="109" name="Google Shape;109;p23"/>
          <p:cNvSpPr txBox="1">
            <a:spLocks noGrp="1"/>
          </p:cNvSpPr>
          <p:nvPr>
            <p:ph type="body" idx="1"/>
          </p:nvPr>
        </p:nvSpPr>
        <p:spPr>
          <a:xfrm>
            <a:off x="457200" y="4055343"/>
            <a:ext cx="8229600" cy="368700"/>
          </a:xfrm>
          <a:prstGeom prst="rect">
            <a:avLst/>
          </a:prstGeom>
          <a:noFill/>
          <a:ln>
            <a:noFill/>
          </a:ln>
        </p:spPr>
        <p:txBody>
          <a:bodyPr spcFirstLastPara="1" wrap="square" lIns="91425" tIns="91425" rIns="91425" bIns="91425" anchor="t" anchorCtr="0">
            <a:noAutofit/>
          </a:bodyPr>
          <a:lstStyle>
            <a:lvl1pPr marL="457200" lvl="0" indent="-228600" algn="ctr">
              <a:lnSpc>
                <a:spcPct val="100000"/>
              </a:lnSpc>
              <a:spcBef>
                <a:spcPts val="360"/>
              </a:spcBef>
              <a:spcAft>
                <a:spcPts val="0"/>
              </a:spcAft>
              <a:buSzPts val="1800"/>
              <a:buNone/>
              <a:defRPr sz="1800"/>
            </a:lvl1pPr>
          </a:lstStyle>
          <a:p>
            <a:endParaRPr/>
          </a:p>
        </p:txBody>
      </p:sp>
      <p:sp>
        <p:nvSpPr>
          <p:cNvPr id="110" name="Google Shape;110;p23"/>
          <p:cNvSpPr txBox="1">
            <a:spLocks noGrp="1"/>
          </p:cNvSpPr>
          <p:nvPr>
            <p:ph type="sldNum" idx="12"/>
          </p:nvPr>
        </p:nvSpPr>
        <p:spPr>
          <a:xfrm>
            <a:off x="-92" y="4749844"/>
            <a:ext cx="9144000" cy="393600"/>
          </a:xfrm>
          <a:prstGeom prst="rect">
            <a:avLst/>
          </a:prstGeom>
          <a:noFill/>
          <a:ln>
            <a:noFill/>
          </a:ln>
        </p:spPr>
        <p:txBody>
          <a:bodyPr spcFirstLastPara="1" wrap="square" lIns="91425" tIns="91425" rIns="91425" bIns="91425" anchor="t" anchorCtr="0">
            <a:noAutofit/>
          </a:bodyPr>
          <a:lstStyle>
            <a:lvl1pPr marL="0" marR="0" lvl="0"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ctr">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ct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14.xml"/><Relationship Id="rId7"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zh-C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
    <p:bg>
      <p:bgPr>
        <a:blipFill>
          <a:blip r:embed="rId8">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lvl1pPr marR="0" lvl="0"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1pPr>
            <a:lvl2pPr marR="0" lvl="1"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2pPr>
            <a:lvl3pPr marR="0" lvl="2"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3pPr>
            <a:lvl4pPr marR="0" lvl="3"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4pPr>
            <a:lvl5pPr marR="0" lvl="4"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5pPr>
            <a:lvl6pPr marR="0" lvl="5"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6pPr>
            <a:lvl7pPr marR="0" lvl="6"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7pPr>
            <a:lvl8pPr marR="0" lvl="7"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8pPr>
            <a:lvl9pPr marR="0" lvl="8" algn="l" rtl="0">
              <a:lnSpc>
                <a:spcPct val="100000"/>
              </a:lnSpc>
              <a:spcBef>
                <a:spcPts val="0"/>
              </a:spcBef>
              <a:spcAft>
                <a:spcPts val="0"/>
              </a:spcAft>
              <a:buClr>
                <a:schemeClr val="accent1"/>
              </a:buClr>
              <a:buSzPts val="2000"/>
              <a:buFont typeface="Roboto Slab"/>
              <a:buNone/>
              <a:defRPr sz="2000" b="0" i="0" u="none" strike="noStrike" cap="none">
                <a:solidFill>
                  <a:schemeClr val="accent1"/>
                </a:solidFill>
                <a:latin typeface="Roboto Slab"/>
                <a:ea typeface="Roboto Slab"/>
                <a:cs typeface="Roboto Slab"/>
                <a:sym typeface="Roboto Slab"/>
              </a:defRPr>
            </a:lvl9pPr>
          </a:lstStyle>
          <a:p>
            <a:endParaRPr/>
          </a:p>
        </p:txBody>
      </p:sp>
      <p:sp>
        <p:nvSpPr>
          <p:cNvPr id="52" name="Google Shape;52;p13"/>
          <p:cNvSpPr txBox="1">
            <a:spLocks noGrp="1"/>
          </p:cNvSpPr>
          <p:nvPr>
            <p:ph type="body" idx="1"/>
          </p:nvPr>
        </p:nvSpPr>
        <p:spPr>
          <a:xfrm>
            <a:off x="786150" y="1261700"/>
            <a:ext cx="7571700" cy="3573600"/>
          </a:xfrm>
          <a:prstGeom prst="rect">
            <a:avLst/>
          </a:prstGeom>
          <a:noFill/>
          <a:ln>
            <a:noFill/>
          </a:ln>
        </p:spPr>
        <p:txBody>
          <a:bodyPr spcFirstLastPara="1" wrap="square" lIns="91425" tIns="91425" rIns="91425" bIns="91425" anchor="t" anchorCtr="0">
            <a:noAutofit/>
          </a:bodyPr>
          <a:lstStyle>
            <a:lvl1pPr marL="457200" marR="0" lvl="0" indent="-419100" algn="l" rtl="0">
              <a:lnSpc>
                <a:spcPct val="100000"/>
              </a:lnSpc>
              <a:spcBef>
                <a:spcPts val="600"/>
              </a:spcBef>
              <a:spcAft>
                <a:spcPts val="0"/>
              </a:spcAft>
              <a:buClr>
                <a:schemeClr val="accent4"/>
              </a:buClr>
              <a:buSzPts val="3000"/>
              <a:buFont typeface="Source Sans Pro"/>
              <a:buChar char="◎"/>
              <a:defRPr sz="3000" b="0" i="0" u="none" strike="noStrike" cap="none">
                <a:solidFill>
                  <a:schemeClr val="dk1"/>
                </a:solidFill>
                <a:latin typeface="Source Sans Pro"/>
                <a:ea typeface="Source Sans Pro"/>
                <a:cs typeface="Source Sans Pro"/>
                <a:sym typeface="Source Sans Pro"/>
              </a:defRPr>
            </a:lvl1pPr>
            <a:lvl2pPr marL="914400" marR="0" lvl="1"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2pPr>
            <a:lvl3pPr marL="1371600" marR="0" lvl="2" indent="-381000" algn="l" rtl="0">
              <a:lnSpc>
                <a:spcPct val="100000"/>
              </a:lnSpc>
              <a:spcBef>
                <a:spcPts val="0"/>
              </a:spcBef>
              <a:spcAft>
                <a:spcPts val="0"/>
              </a:spcAft>
              <a:buClr>
                <a:schemeClr val="accent4"/>
              </a:buClr>
              <a:buSzPts val="2400"/>
              <a:buFont typeface="Source Sans Pro"/>
              <a:buChar char="◉"/>
              <a:defRPr sz="2400" b="0" i="0" u="none" strike="noStrike" cap="none">
                <a:solidFill>
                  <a:schemeClr val="dk1"/>
                </a:solidFill>
                <a:latin typeface="Source Sans Pro"/>
                <a:ea typeface="Source Sans Pro"/>
                <a:cs typeface="Source Sans Pro"/>
                <a:sym typeface="Source Sans Pro"/>
              </a:defRPr>
            </a:lvl3pPr>
            <a:lvl4pPr marL="1828800" marR="0" lvl="3"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4pPr>
            <a:lvl5pPr marL="2286000" marR="0" lvl="4"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5pPr>
            <a:lvl6pPr marL="2743200" marR="0" lvl="5"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6pPr>
            <a:lvl7pPr marL="3200400" marR="0" lvl="6"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7pPr>
            <a:lvl8pPr marL="3657600" marR="0" lvl="7"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8pPr>
            <a:lvl9pPr marL="4114800" marR="0" lvl="8" indent="-342900" algn="l" rtl="0">
              <a:lnSpc>
                <a:spcPct val="100000"/>
              </a:lnSpc>
              <a:spcBef>
                <a:spcPts val="0"/>
              </a:spcBef>
              <a:spcAft>
                <a:spcPts val="0"/>
              </a:spcAft>
              <a:buClr>
                <a:schemeClr val="dk1"/>
              </a:buClr>
              <a:buSzPts val="1800"/>
              <a:buFont typeface="Source Sans Pro"/>
              <a:buChar char="■"/>
              <a:defRPr sz="1800" b="0" i="0" u="none" strike="noStrike" cap="none">
                <a:solidFill>
                  <a:schemeClr val="dk1"/>
                </a:solidFill>
                <a:latin typeface="Source Sans Pro"/>
                <a:ea typeface="Source Sans Pro"/>
                <a:cs typeface="Source Sans Pro"/>
                <a:sym typeface="Source Sans Pro"/>
              </a:defRPr>
            </a:lvl9pPr>
          </a:lstStyle>
          <a:p>
            <a:endParaRPr/>
          </a:p>
        </p:txBody>
      </p:sp>
      <p:sp>
        <p:nvSpPr>
          <p:cNvPr id="53" name="Google Shape;53;p1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1pPr>
            <a:lvl2pPr marL="0" marR="0" lvl="1"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2pPr>
            <a:lvl3pPr marL="0" marR="0" lvl="2"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3pPr>
            <a:lvl4pPr marL="0" marR="0" lvl="3"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4pPr>
            <a:lvl5pPr marL="0" marR="0" lvl="4"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5pPr>
            <a:lvl6pPr marL="0" marR="0" lvl="5"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6pPr>
            <a:lvl7pPr marL="0" marR="0" lvl="6"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7pPr>
            <a:lvl8pPr marL="0" marR="0" lvl="7"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8pPr>
            <a:lvl9pPr marL="0" marR="0" lvl="8" indent="0" algn="r" rtl="0">
              <a:lnSpc>
                <a:spcPct val="100000"/>
              </a:lnSpc>
              <a:spcBef>
                <a:spcPts val="0"/>
              </a:spcBef>
              <a:spcAft>
                <a:spcPts val="0"/>
              </a:spcAft>
              <a:buClr>
                <a:srgbClr val="000000"/>
              </a:buClr>
              <a:buSzPts val="1300"/>
              <a:buFont typeface="Arial"/>
              <a:buNone/>
              <a:defRPr sz="1300" b="1" i="0" u="none" strike="noStrike" cap="none">
                <a:solidFill>
                  <a:schemeClr val="accent1"/>
                </a:solidFill>
                <a:latin typeface="Source Sans Pro"/>
                <a:ea typeface="Source Sans Pro"/>
                <a:cs typeface="Source Sans Pro"/>
                <a:sym typeface="Source Sans Pro"/>
              </a:defRPr>
            </a:lvl9pPr>
          </a:lstStyle>
          <a:p>
            <a:pPr marL="0" lvl="0" indent="0" algn="r" rtl="0">
              <a:spcBef>
                <a:spcPts val="0"/>
              </a:spcBef>
              <a:spcAft>
                <a:spcPts val="0"/>
              </a:spcAft>
              <a:buNone/>
            </a:pPr>
            <a:fld id="{00000000-1234-1234-1234-123412341234}" type="slidenum">
              <a:rPr lang="zh-CN"/>
              <a:t>‹#›</a:t>
            </a:fld>
            <a:endParaRPr>
              <a:latin typeface="Roboto Slab"/>
              <a:ea typeface="Roboto Slab"/>
              <a:cs typeface="Roboto Slab"/>
              <a:sym typeface="Roboto Slab"/>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4" r:id="rId5"/>
    <p:sldLayoutId id="2147483668" r:id="rId6"/>
  </p:sldLayoutIdLst>
  <p:transition>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14.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hyperlink" Target="https://en.wikipedia.org/wiki/The_Walt_Disney_Company#1950%E2%80%931966:_Television,_Disneyland,_and_Walt_Disney's_death"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hyperlink" Target="https://en.wikipedia.org/wiki/The_Walt_Disney_Company#2005%E2%80%932020:_Bob_Iger's_leadership_and_company_expansion" TargetMode="External"/><Relationship Id="rId4" Type="http://schemas.openxmlformats.org/officeDocument/2006/relationships/hyperlink" Target="https://en.wikipedia.org/wiki/The_Walt_Disney_Company#2020%E2%80%93present:_Bob_Chapek's_leadership_and_COVID-19_pandemic"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4"/>
          <p:cNvSpPr txBox="1">
            <a:spLocks noGrp="1"/>
          </p:cNvSpPr>
          <p:nvPr>
            <p:ph type="ctrTitle"/>
          </p:nvPr>
        </p:nvSpPr>
        <p:spPr>
          <a:xfrm>
            <a:off x="1261600" y="992025"/>
            <a:ext cx="7160100" cy="2868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5800"/>
              <a:buNone/>
            </a:pPr>
            <a:r>
              <a:rPr lang="zh-CN" sz="4100" b="0"/>
              <a:t>Is the Walt Disney Company still worth to Invest?</a:t>
            </a:r>
            <a:endParaRPr sz="4100" b="0"/>
          </a:p>
          <a:p>
            <a:pPr marL="0" lvl="0" indent="0" algn="r" rtl="0">
              <a:lnSpc>
                <a:spcPct val="100000"/>
              </a:lnSpc>
              <a:spcBef>
                <a:spcPts val="0"/>
              </a:spcBef>
              <a:spcAft>
                <a:spcPts val="0"/>
              </a:spcAft>
              <a:buSzPts val="5800"/>
              <a:buNone/>
            </a:pPr>
            <a:endParaRPr sz="2200" b="0"/>
          </a:p>
          <a:p>
            <a:pPr marL="0" lvl="0" indent="0" algn="r" rtl="0">
              <a:lnSpc>
                <a:spcPct val="100000"/>
              </a:lnSpc>
              <a:spcBef>
                <a:spcPts val="0"/>
              </a:spcBef>
              <a:spcAft>
                <a:spcPts val="0"/>
              </a:spcAft>
              <a:buSzPts val="5800"/>
              <a:buNone/>
            </a:pPr>
            <a:r>
              <a:rPr lang="zh-CN" sz="2200" b="0" i="1"/>
              <a:t>Recommendation for company and investors</a:t>
            </a:r>
            <a:endParaRPr sz="2200" b="0" i="1"/>
          </a:p>
        </p:txBody>
      </p:sp>
      <p:sp>
        <p:nvSpPr>
          <p:cNvPr id="116" name="Google Shape;116;p24"/>
          <p:cNvSpPr txBox="1">
            <a:spLocks noGrp="1"/>
          </p:cNvSpPr>
          <p:nvPr>
            <p:ph type="body" idx="4294967295"/>
          </p:nvPr>
        </p:nvSpPr>
        <p:spPr>
          <a:xfrm>
            <a:off x="5456175" y="3578550"/>
            <a:ext cx="3278100" cy="1067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3000"/>
              <a:buNone/>
            </a:pPr>
            <a:r>
              <a:rPr lang="zh-CN" sz="1400"/>
              <a:t>Course #.:  ACCY 6900</a:t>
            </a:r>
            <a:endParaRPr sz="1400"/>
          </a:p>
          <a:p>
            <a:pPr marL="0" lvl="0" indent="0" algn="l" rtl="0">
              <a:lnSpc>
                <a:spcPct val="100000"/>
              </a:lnSpc>
              <a:spcBef>
                <a:spcPts val="600"/>
              </a:spcBef>
              <a:spcAft>
                <a:spcPts val="0"/>
              </a:spcAft>
              <a:buSzPts val="3000"/>
              <a:buNone/>
            </a:pPr>
            <a:r>
              <a:rPr lang="zh-CN" sz="1400"/>
              <a:t>Professor: Yanfeng Xue</a:t>
            </a:r>
            <a:endParaRPr sz="1400"/>
          </a:p>
          <a:p>
            <a:pPr marL="0" lvl="0" indent="0" algn="l" rtl="0">
              <a:lnSpc>
                <a:spcPct val="100000"/>
              </a:lnSpc>
              <a:spcBef>
                <a:spcPts val="600"/>
              </a:spcBef>
              <a:spcAft>
                <a:spcPts val="0"/>
              </a:spcAft>
              <a:buSzPts val="3000"/>
              <a:buNone/>
            </a:pPr>
            <a:r>
              <a:rPr lang="zh-CN" sz="1400"/>
              <a:t>GWID: 45681867</a:t>
            </a:r>
            <a:endParaRPr sz="1400"/>
          </a:p>
          <a:p>
            <a:pPr marL="0" lvl="0" indent="0" algn="l" rtl="0">
              <a:lnSpc>
                <a:spcPct val="100000"/>
              </a:lnSpc>
              <a:spcBef>
                <a:spcPts val="600"/>
              </a:spcBef>
              <a:spcAft>
                <a:spcPts val="0"/>
              </a:spcAft>
              <a:buSzPts val="3000"/>
              <a:buNone/>
            </a:pPr>
            <a:r>
              <a:rPr lang="zh-CN" sz="1400"/>
              <a:t>Author: Yuwen Luo</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3"/>
          <p:cNvSpPr txBox="1">
            <a:spLocks noGrp="1"/>
          </p:cNvSpPr>
          <p:nvPr>
            <p:ph type="title"/>
          </p:nvPr>
        </p:nvSpPr>
        <p:spPr>
          <a:xfrm>
            <a:off x="272999" y="384928"/>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Revenue Analysis</a:t>
            </a:r>
            <a:endParaRPr/>
          </a:p>
        </p:txBody>
      </p:sp>
      <p:sp>
        <p:nvSpPr>
          <p:cNvPr id="249" name="Google Shape;249;p33"/>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10</a:t>
            </a:fld>
            <a:endParaRPr/>
          </a:p>
        </p:txBody>
      </p:sp>
      <p:pic>
        <p:nvPicPr>
          <p:cNvPr id="250" name="Google Shape;250;p33" descr="Graphical user interface, chart, application&#10;&#10;Description automatically generated"/>
          <p:cNvPicPr preferRelativeResize="0"/>
          <p:nvPr/>
        </p:nvPicPr>
        <p:blipFill rotWithShape="1">
          <a:blip r:embed="rId3">
            <a:alphaModFix/>
          </a:blip>
          <a:srcRect/>
          <a:stretch/>
        </p:blipFill>
        <p:spPr>
          <a:xfrm>
            <a:off x="3673531" y="760417"/>
            <a:ext cx="5359764" cy="4232265"/>
          </a:xfrm>
          <a:prstGeom prst="rect">
            <a:avLst/>
          </a:prstGeom>
          <a:noFill/>
          <a:ln>
            <a:noFill/>
          </a:ln>
        </p:spPr>
      </p:pic>
      <p:sp>
        <p:nvSpPr>
          <p:cNvPr id="251" name="Google Shape;251;p33"/>
          <p:cNvSpPr/>
          <p:nvPr/>
        </p:nvSpPr>
        <p:spPr>
          <a:xfrm>
            <a:off x="48909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52" name="Google Shape;252;p33"/>
          <p:cNvSpPr/>
          <p:nvPr/>
        </p:nvSpPr>
        <p:spPr>
          <a:xfrm>
            <a:off x="31242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53" name="Google Shape;253;p33"/>
          <p:cNvSpPr/>
          <p:nvPr/>
        </p:nvSpPr>
        <p:spPr>
          <a:xfrm>
            <a:off x="16764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b="0" i="0" u="none" strike="noStrike" cap="none">
              <a:solidFill>
                <a:schemeClr val="lt1"/>
              </a:solidFill>
              <a:latin typeface="Source Sans Pro"/>
              <a:ea typeface="Source Sans Pro"/>
              <a:cs typeface="Source Sans Pro"/>
              <a:sym typeface="Source Sans Pro"/>
            </a:endParaRPr>
          </a:p>
        </p:txBody>
      </p:sp>
      <p:sp>
        <p:nvSpPr>
          <p:cNvPr id="254" name="Google Shape;254;p33"/>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
        <p:nvSpPr>
          <p:cNvPr id="255" name="Google Shape;255;p33"/>
          <p:cNvSpPr txBox="1"/>
          <p:nvPr/>
        </p:nvSpPr>
        <p:spPr>
          <a:xfrm>
            <a:off x="273000" y="1036125"/>
            <a:ext cx="3044100" cy="29463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sz="1800" b="1">
                <a:solidFill>
                  <a:schemeClr val="dk1"/>
                </a:solidFill>
                <a:latin typeface="Source Sans Pro"/>
                <a:ea typeface="Source Sans Pro"/>
                <a:cs typeface="Source Sans Pro"/>
                <a:sym typeface="Source Sans Pro"/>
              </a:rPr>
              <a:t>Reason for 2019 Increase:</a:t>
            </a:r>
            <a:endParaRPr sz="1800" b="1">
              <a:solidFill>
                <a:schemeClr val="dk1"/>
              </a:solidFill>
              <a:latin typeface="Source Sans Pro"/>
              <a:ea typeface="Source Sans Pro"/>
              <a:cs typeface="Source Sans Pro"/>
              <a:sym typeface="Source Sans Pro"/>
            </a:endParaRPr>
          </a:p>
          <a:p>
            <a:pPr marL="285750" marR="0" lvl="0" indent="-298450" algn="l" rtl="0">
              <a:lnSpc>
                <a:spcPct val="100000"/>
              </a:lnSpc>
              <a:spcBef>
                <a:spcPts val="600"/>
              </a:spcBef>
              <a:spcAft>
                <a:spcPts val="0"/>
              </a:spcAft>
              <a:buSzPts val="1600"/>
              <a:buChar char="•"/>
            </a:pPr>
            <a:r>
              <a:rPr lang="zh-CN" sz="1600">
                <a:solidFill>
                  <a:srgbClr val="263238"/>
                </a:solidFill>
                <a:latin typeface="Source Sans Pro"/>
                <a:ea typeface="Source Sans Pro"/>
                <a:cs typeface="Source Sans Pro"/>
                <a:sym typeface="Source Sans Pro"/>
              </a:rPr>
              <a:t>The Disney-FOX merger </a:t>
            </a:r>
            <a:endParaRPr sz="1600">
              <a:solidFill>
                <a:srgbClr val="263238"/>
              </a:solidFill>
              <a:latin typeface="Source Sans Pro"/>
              <a:ea typeface="Source Sans Pro"/>
              <a:cs typeface="Source Sans Pro"/>
              <a:sym typeface="Source Sans Pro"/>
            </a:endParaRPr>
          </a:p>
          <a:p>
            <a:pPr marL="285750" marR="0" lvl="0" indent="-298450" algn="l" rtl="0">
              <a:lnSpc>
                <a:spcPct val="100000"/>
              </a:lnSpc>
              <a:spcBef>
                <a:spcPts val="600"/>
              </a:spcBef>
              <a:spcAft>
                <a:spcPts val="0"/>
              </a:spcAft>
              <a:buSzPts val="1600"/>
              <a:buChar char="•"/>
            </a:pPr>
            <a:r>
              <a:rPr lang="zh-CN" sz="1600">
                <a:solidFill>
                  <a:srgbClr val="263238"/>
                </a:solidFill>
                <a:latin typeface="Source Sans Pro"/>
                <a:ea typeface="Source Sans Pro"/>
                <a:cs typeface="Source Sans Pro"/>
                <a:sym typeface="Source Sans Pro"/>
              </a:rPr>
              <a:t>Increased stake in Hulu</a:t>
            </a:r>
            <a:endParaRPr sz="1600">
              <a:solidFill>
                <a:srgbClr val="263238"/>
              </a:solidFill>
              <a:latin typeface="Source Sans Pro"/>
              <a:ea typeface="Source Sans Pro"/>
              <a:cs typeface="Source Sans Pro"/>
              <a:sym typeface="Source Sans Pro"/>
            </a:endParaRPr>
          </a:p>
          <a:p>
            <a:pPr marL="285750" marR="0" lvl="0" indent="-298450" algn="l" rtl="0">
              <a:lnSpc>
                <a:spcPct val="100000"/>
              </a:lnSpc>
              <a:spcBef>
                <a:spcPts val="600"/>
              </a:spcBef>
              <a:spcAft>
                <a:spcPts val="0"/>
              </a:spcAft>
              <a:buSzPts val="1600"/>
              <a:buChar char="•"/>
            </a:pPr>
            <a:r>
              <a:rPr lang="zh-CN" sz="1600">
                <a:solidFill>
                  <a:srgbClr val="263238"/>
                </a:solidFill>
                <a:latin typeface="Source Sans Pro"/>
                <a:ea typeface="Source Sans Pro"/>
                <a:cs typeface="Source Sans Pro"/>
                <a:sym typeface="Source Sans Pro"/>
              </a:rPr>
              <a:t>Strong performance in Parks and Resorts segment</a:t>
            </a:r>
            <a:endParaRPr sz="1350">
              <a:solidFill>
                <a:srgbClr val="333333"/>
              </a:solidFill>
              <a:highlight>
                <a:srgbClr val="FCFCFC"/>
              </a:highlight>
              <a:latin typeface="Georgia"/>
              <a:ea typeface="Georgia"/>
              <a:cs typeface="Georgia"/>
              <a:sym typeface="Georgia"/>
            </a:endParaRPr>
          </a:p>
        </p:txBody>
      </p:sp>
      <p:pic>
        <p:nvPicPr>
          <p:cNvPr id="256" name="Google Shape;256;p33"/>
          <p:cNvPicPr preferRelativeResize="0"/>
          <p:nvPr/>
        </p:nvPicPr>
        <p:blipFill>
          <a:blip r:embed="rId4">
            <a:alphaModFix/>
          </a:blip>
          <a:stretch>
            <a:fillRect/>
          </a:stretch>
        </p:blipFill>
        <p:spPr>
          <a:xfrm>
            <a:off x="349200" y="2843400"/>
            <a:ext cx="3162651" cy="20689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4"/>
          <p:cNvSpPr txBox="1">
            <a:spLocks noGrp="1"/>
          </p:cNvSpPr>
          <p:nvPr>
            <p:ph type="title"/>
          </p:nvPr>
        </p:nvSpPr>
        <p:spPr>
          <a:xfrm>
            <a:off x="77300" y="7466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Market Segment Analysis</a:t>
            </a:r>
            <a:endParaRPr/>
          </a:p>
        </p:txBody>
      </p:sp>
      <p:sp>
        <p:nvSpPr>
          <p:cNvPr id="262" name="Google Shape;262;p34"/>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11</a:t>
            </a:fld>
            <a:endParaRPr/>
          </a:p>
        </p:txBody>
      </p:sp>
      <p:sp>
        <p:nvSpPr>
          <p:cNvPr id="263" name="Google Shape;263;p34"/>
          <p:cNvSpPr/>
          <p:nvPr/>
        </p:nvSpPr>
        <p:spPr>
          <a:xfrm>
            <a:off x="4876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64" name="Google Shape;264;p34"/>
          <p:cNvSpPr/>
          <p:nvPr/>
        </p:nvSpPr>
        <p:spPr>
          <a:xfrm>
            <a:off x="34290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65" name="Google Shape;265;p34"/>
          <p:cNvSpPr/>
          <p:nvPr/>
        </p:nvSpPr>
        <p:spPr>
          <a:xfrm>
            <a:off x="17526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66" name="Google Shape;266;p34"/>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pic>
        <p:nvPicPr>
          <p:cNvPr id="267" name="Google Shape;267;p34"/>
          <p:cNvPicPr preferRelativeResize="0"/>
          <p:nvPr/>
        </p:nvPicPr>
        <p:blipFill>
          <a:blip r:embed="rId3">
            <a:alphaModFix/>
          </a:blip>
          <a:stretch>
            <a:fillRect/>
          </a:stretch>
        </p:blipFill>
        <p:spPr>
          <a:xfrm>
            <a:off x="4083050" y="668475"/>
            <a:ext cx="5076663" cy="4132924"/>
          </a:xfrm>
          <a:prstGeom prst="rect">
            <a:avLst/>
          </a:prstGeom>
          <a:noFill/>
          <a:ln>
            <a:noFill/>
          </a:ln>
        </p:spPr>
      </p:pic>
      <p:sp>
        <p:nvSpPr>
          <p:cNvPr id="268" name="Google Shape;268;p34"/>
          <p:cNvSpPr txBox="1"/>
          <p:nvPr/>
        </p:nvSpPr>
        <p:spPr>
          <a:xfrm>
            <a:off x="128950" y="1857800"/>
            <a:ext cx="5518200" cy="2302800"/>
          </a:xfrm>
          <a:prstGeom prst="rect">
            <a:avLst/>
          </a:prstGeom>
          <a:noFill/>
          <a:ln>
            <a:noFill/>
          </a:ln>
        </p:spPr>
        <p:txBody>
          <a:bodyPr spcFirstLastPara="1" wrap="square" lIns="91425" tIns="91425" rIns="91425" bIns="91425" anchor="t" anchorCtr="0">
            <a:noAutofit/>
          </a:bodyPr>
          <a:lstStyle/>
          <a:p>
            <a:pPr marL="285750" marR="0" lvl="0" indent="-298450" algn="l" rtl="0">
              <a:lnSpc>
                <a:spcPct val="100000"/>
              </a:lnSpc>
              <a:spcBef>
                <a:spcPts val="600"/>
              </a:spcBef>
              <a:spcAft>
                <a:spcPts val="0"/>
              </a:spcAft>
              <a:buClr>
                <a:srgbClr val="000000"/>
              </a:buClr>
              <a:buSzPts val="1600"/>
              <a:buFont typeface="Arial"/>
              <a:buChar char="•"/>
            </a:pPr>
            <a:r>
              <a:rPr lang="zh-CN" sz="1600">
                <a:solidFill>
                  <a:srgbClr val="263238"/>
                </a:solidFill>
                <a:latin typeface="Source Sans Pro"/>
                <a:ea typeface="Source Sans Pro"/>
                <a:cs typeface="Source Sans Pro"/>
                <a:sym typeface="Source Sans Pro"/>
              </a:rPr>
              <a:t>Direct-to-Consumer &amp; International (new)</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a:solidFill>
                  <a:srgbClr val="263238"/>
                </a:solidFill>
                <a:latin typeface="Source Sans Pro"/>
                <a:ea typeface="Source Sans Pro"/>
                <a:cs typeface="Source Sans Pro"/>
                <a:sym typeface="Source Sans Pro"/>
              </a:rPr>
              <a:t>Media Networks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a:solidFill>
                  <a:srgbClr val="263238"/>
                </a:solidFill>
                <a:latin typeface="Source Sans Pro"/>
                <a:ea typeface="Source Sans Pro"/>
                <a:cs typeface="Source Sans Pro"/>
                <a:sym typeface="Source Sans Pro"/>
              </a:rPr>
              <a:t>Parks, Experiences and Products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a:solidFill>
                  <a:srgbClr val="263238"/>
                </a:solidFill>
                <a:latin typeface="Source Sans Pro"/>
                <a:ea typeface="Source Sans Pro"/>
                <a:cs typeface="Source Sans Pro"/>
                <a:sym typeface="Source Sans Pro"/>
              </a:rPr>
              <a:t>Studio Entertainment</a:t>
            </a:r>
            <a:endParaRPr sz="1600" b="0" i="0" u="none" strike="noStrike" cap="none">
              <a:solidFill>
                <a:srgbClr val="263238"/>
              </a:solidFill>
              <a:latin typeface="Source Sans Pro"/>
              <a:ea typeface="Source Sans Pro"/>
              <a:cs typeface="Source Sans Pro"/>
              <a:sym typeface="Source Sans Pro"/>
            </a:endParaRPr>
          </a:p>
          <a:p>
            <a:pPr marL="285750" marR="0" lvl="0" indent="-298450" algn="l" rtl="0">
              <a:lnSpc>
                <a:spcPct val="100000"/>
              </a:lnSpc>
              <a:spcBef>
                <a:spcPts val="600"/>
              </a:spcBef>
              <a:spcAft>
                <a:spcPts val="0"/>
              </a:spcAft>
              <a:buClr>
                <a:srgbClr val="263238"/>
              </a:buClr>
              <a:buSzPts val="1600"/>
              <a:buFont typeface="Source Sans Pro"/>
              <a:buChar char="•"/>
            </a:pPr>
            <a:r>
              <a:rPr lang="zh-CN" sz="1600">
                <a:solidFill>
                  <a:srgbClr val="263238"/>
                </a:solidFill>
                <a:latin typeface="Source Sans Pro"/>
                <a:ea typeface="Source Sans Pro"/>
                <a:cs typeface="Source Sans Pro"/>
                <a:sym typeface="Source Sans Pro"/>
              </a:rPr>
              <a:t>Consumer Products &amp; Interactive Media (old)</a:t>
            </a:r>
            <a:endParaRPr sz="1600">
              <a:solidFill>
                <a:srgbClr val="263238"/>
              </a:solidFill>
              <a:latin typeface="Source Sans Pro"/>
              <a:ea typeface="Source Sans Pro"/>
              <a:cs typeface="Source Sans Pro"/>
              <a:sym typeface="Source Sans Pr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5"/>
          <p:cNvSpPr txBox="1">
            <a:spLocks noGrp="1"/>
          </p:cNvSpPr>
          <p:nvPr>
            <p:ph type="body" idx="1"/>
          </p:nvPr>
        </p:nvSpPr>
        <p:spPr>
          <a:xfrm>
            <a:off x="336650" y="1000250"/>
            <a:ext cx="4573200" cy="23361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zh-CN" b="1"/>
              <a:t>Parks, Experiences and Products</a:t>
            </a:r>
            <a:endParaRPr b="1"/>
          </a:p>
          <a:p>
            <a:pPr marL="285750" lvl="0" indent="-298450" algn="l" rtl="0">
              <a:spcBef>
                <a:spcPts val="600"/>
              </a:spcBef>
              <a:spcAft>
                <a:spcPts val="0"/>
              </a:spcAft>
              <a:buClr>
                <a:srgbClr val="000000"/>
              </a:buClr>
              <a:buSzPts val="1600"/>
              <a:buFont typeface="Arial"/>
              <a:buChar char="•"/>
            </a:pPr>
            <a:r>
              <a:rPr lang="zh-CN" sz="1600"/>
              <a:t>Rating of park is highly related to the location</a:t>
            </a:r>
            <a:endParaRPr sz="1600"/>
          </a:p>
          <a:p>
            <a:pPr marL="285750" lvl="0" indent="-298450" algn="l" rtl="0">
              <a:spcBef>
                <a:spcPts val="600"/>
              </a:spcBef>
              <a:spcAft>
                <a:spcPts val="0"/>
              </a:spcAft>
              <a:buClr>
                <a:srgbClr val="000000"/>
              </a:buClr>
              <a:buSzPts val="1600"/>
              <a:buFont typeface="Arial"/>
              <a:buChar char="•"/>
            </a:pPr>
            <a:r>
              <a:rPr lang="zh-CN" sz="1600"/>
              <a:t>Waiting time decrease during COVID might increase satisfaction rate</a:t>
            </a:r>
            <a:endParaRPr sz="1600"/>
          </a:p>
          <a:p>
            <a:pPr marL="285750" lvl="0" indent="-298450" algn="l" rtl="0">
              <a:spcBef>
                <a:spcPts val="600"/>
              </a:spcBef>
              <a:spcAft>
                <a:spcPts val="0"/>
              </a:spcAft>
              <a:buClr>
                <a:srgbClr val="000000"/>
              </a:buClr>
              <a:buSzPts val="1600"/>
              <a:buFont typeface="Arial"/>
              <a:buChar char="•"/>
            </a:pPr>
            <a:r>
              <a:rPr lang="zh-CN" sz="1600"/>
              <a:t>After vaccination the park daily flow would return to normal</a:t>
            </a:r>
            <a:endParaRPr sz="1600"/>
          </a:p>
        </p:txBody>
      </p:sp>
      <p:sp>
        <p:nvSpPr>
          <p:cNvPr id="274" name="Google Shape;274;p3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12</a:t>
            </a:fld>
            <a:endParaRPr/>
          </a:p>
        </p:txBody>
      </p:sp>
      <p:pic>
        <p:nvPicPr>
          <p:cNvPr id="275" name="Google Shape;275;p35"/>
          <p:cNvPicPr preferRelativeResize="0"/>
          <p:nvPr/>
        </p:nvPicPr>
        <p:blipFill>
          <a:blip r:embed="rId3">
            <a:alphaModFix/>
          </a:blip>
          <a:stretch>
            <a:fillRect/>
          </a:stretch>
        </p:blipFill>
        <p:spPr>
          <a:xfrm>
            <a:off x="4805500" y="534200"/>
            <a:ext cx="3865750" cy="4154850"/>
          </a:xfrm>
          <a:prstGeom prst="rect">
            <a:avLst/>
          </a:prstGeom>
          <a:noFill/>
          <a:ln>
            <a:noFill/>
          </a:ln>
        </p:spPr>
      </p:pic>
      <p:pic>
        <p:nvPicPr>
          <p:cNvPr id="276" name="Google Shape;276;p35"/>
          <p:cNvPicPr preferRelativeResize="0"/>
          <p:nvPr/>
        </p:nvPicPr>
        <p:blipFill>
          <a:blip r:embed="rId4">
            <a:alphaModFix/>
          </a:blip>
          <a:stretch>
            <a:fillRect/>
          </a:stretch>
        </p:blipFill>
        <p:spPr>
          <a:xfrm>
            <a:off x="4876800" y="4750450"/>
            <a:ext cx="1421500" cy="340875"/>
          </a:xfrm>
          <a:prstGeom prst="rect">
            <a:avLst/>
          </a:prstGeom>
          <a:noFill/>
          <a:ln>
            <a:noFill/>
          </a:ln>
        </p:spPr>
      </p:pic>
      <p:sp>
        <p:nvSpPr>
          <p:cNvPr id="277" name="Google Shape;277;p35"/>
          <p:cNvSpPr txBox="1">
            <a:spLocks noGrp="1"/>
          </p:cNvSpPr>
          <p:nvPr>
            <p:ph type="title"/>
          </p:nvPr>
        </p:nvSpPr>
        <p:spPr>
          <a:xfrm>
            <a:off x="316225" y="3477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Market Segment Analysis</a:t>
            </a:r>
            <a:endParaRPr/>
          </a:p>
        </p:txBody>
      </p:sp>
      <p:sp>
        <p:nvSpPr>
          <p:cNvPr id="278" name="Google Shape;278;p35"/>
          <p:cNvSpPr/>
          <p:nvPr/>
        </p:nvSpPr>
        <p:spPr>
          <a:xfrm>
            <a:off x="4876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79" name="Google Shape;279;p35"/>
          <p:cNvSpPr/>
          <p:nvPr/>
        </p:nvSpPr>
        <p:spPr>
          <a:xfrm>
            <a:off x="34290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80" name="Google Shape;280;p35"/>
          <p:cNvSpPr/>
          <p:nvPr/>
        </p:nvSpPr>
        <p:spPr>
          <a:xfrm>
            <a:off x="17526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81" name="Google Shape;281;p35"/>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pic>
        <p:nvPicPr>
          <p:cNvPr id="282" name="Google Shape;282;p35"/>
          <p:cNvPicPr preferRelativeResize="0"/>
          <p:nvPr/>
        </p:nvPicPr>
        <p:blipFill rotWithShape="1">
          <a:blip r:embed="rId5">
            <a:alphaModFix/>
          </a:blip>
          <a:srcRect l="6792" t="20233" r="6784" b="16868"/>
          <a:stretch/>
        </p:blipFill>
        <p:spPr>
          <a:xfrm>
            <a:off x="412850" y="3031550"/>
            <a:ext cx="3815929" cy="15659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36"/>
          <p:cNvSpPr txBox="1">
            <a:spLocks noGrp="1"/>
          </p:cNvSpPr>
          <p:nvPr>
            <p:ph type="body" idx="1"/>
          </p:nvPr>
        </p:nvSpPr>
        <p:spPr>
          <a:xfrm>
            <a:off x="359500" y="810525"/>
            <a:ext cx="3675300" cy="1873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600"/>
              </a:spcBef>
              <a:spcAft>
                <a:spcPts val="0"/>
              </a:spcAft>
              <a:buSzPts val="2000"/>
              <a:buNone/>
            </a:pPr>
            <a:r>
              <a:rPr lang="zh-CN" b="1"/>
              <a:t>DTC &amp; Internetional</a:t>
            </a:r>
            <a:endParaRPr b="1"/>
          </a:p>
          <a:p>
            <a:pPr marL="285750" lvl="0" indent="-298450" algn="l" rtl="0">
              <a:spcBef>
                <a:spcPts val="600"/>
              </a:spcBef>
              <a:spcAft>
                <a:spcPts val="0"/>
              </a:spcAft>
              <a:buClr>
                <a:srgbClr val="000000"/>
              </a:buClr>
              <a:buSzPts val="1600"/>
              <a:buFont typeface="Arial"/>
              <a:buChar char="•"/>
            </a:pPr>
            <a:r>
              <a:rPr lang="zh-CN" sz="1600"/>
              <a:t>Prime Video earns the largest proportion in stream platfroms </a:t>
            </a:r>
            <a:endParaRPr sz="1600"/>
          </a:p>
          <a:p>
            <a:pPr marL="285750" lvl="0" indent="-298450" algn="l" rtl="0">
              <a:spcBef>
                <a:spcPts val="600"/>
              </a:spcBef>
              <a:spcAft>
                <a:spcPts val="0"/>
              </a:spcAft>
              <a:buClr>
                <a:srgbClr val="000000"/>
              </a:buClr>
              <a:buSzPts val="1600"/>
              <a:buFont typeface="Arial"/>
              <a:buChar char="•"/>
            </a:pPr>
            <a:r>
              <a:rPr lang="zh-CN" sz="1600"/>
              <a:t>Disney+ unique position</a:t>
            </a:r>
            <a:endParaRPr sz="1600"/>
          </a:p>
          <a:p>
            <a:pPr marL="285750" lvl="0" indent="-298450" algn="l" rtl="0">
              <a:spcBef>
                <a:spcPts val="600"/>
              </a:spcBef>
              <a:spcAft>
                <a:spcPts val="0"/>
              </a:spcAft>
              <a:buClr>
                <a:srgbClr val="000000"/>
              </a:buClr>
              <a:buSzPts val="1600"/>
              <a:buFont typeface="Arial"/>
              <a:buChar char="•"/>
            </a:pPr>
            <a:r>
              <a:rPr lang="zh-CN" sz="1600"/>
              <a:t>Disney has growing market share while other does not</a:t>
            </a:r>
            <a:endParaRPr sz="1600"/>
          </a:p>
        </p:txBody>
      </p:sp>
      <p:sp>
        <p:nvSpPr>
          <p:cNvPr id="288" name="Google Shape;288;p3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13</a:t>
            </a:fld>
            <a:endParaRPr/>
          </a:p>
        </p:txBody>
      </p:sp>
      <p:pic>
        <p:nvPicPr>
          <p:cNvPr id="289" name="Google Shape;289;p36"/>
          <p:cNvPicPr preferRelativeResize="0"/>
          <p:nvPr/>
        </p:nvPicPr>
        <p:blipFill>
          <a:blip r:embed="rId3">
            <a:alphaModFix/>
          </a:blip>
          <a:stretch>
            <a:fillRect/>
          </a:stretch>
        </p:blipFill>
        <p:spPr>
          <a:xfrm>
            <a:off x="3831800" y="775875"/>
            <a:ext cx="5121275" cy="4059799"/>
          </a:xfrm>
          <a:prstGeom prst="rect">
            <a:avLst/>
          </a:prstGeom>
          <a:noFill/>
          <a:ln>
            <a:noFill/>
          </a:ln>
        </p:spPr>
      </p:pic>
      <p:sp>
        <p:nvSpPr>
          <p:cNvPr id="290" name="Google Shape;290;p36"/>
          <p:cNvSpPr txBox="1">
            <a:spLocks noGrp="1"/>
          </p:cNvSpPr>
          <p:nvPr>
            <p:ph type="title"/>
          </p:nvPr>
        </p:nvSpPr>
        <p:spPr>
          <a:xfrm>
            <a:off x="316225" y="2715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Market Segment Analysis</a:t>
            </a:r>
            <a:endParaRPr/>
          </a:p>
        </p:txBody>
      </p:sp>
      <p:sp>
        <p:nvSpPr>
          <p:cNvPr id="291" name="Google Shape;291;p36"/>
          <p:cNvSpPr/>
          <p:nvPr/>
        </p:nvSpPr>
        <p:spPr>
          <a:xfrm>
            <a:off x="4876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92" name="Google Shape;292;p36"/>
          <p:cNvSpPr/>
          <p:nvPr/>
        </p:nvSpPr>
        <p:spPr>
          <a:xfrm>
            <a:off x="34290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93" name="Google Shape;293;p36"/>
          <p:cNvSpPr/>
          <p:nvPr/>
        </p:nvSpPr>
        <p:spPr>
          <a:xfrm>
            <a:off x="175260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94" name="Google Shape;294;p36"/>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pic>
        <p:nvPicPr>
          <p:cNvPr id="295" name="Google Shape;295;p36"/>
          <p:cNvPicPr preferRelativeResize="0"/>
          <p:nvPr/>
        </p:nvPicPr>
        <p:blipFill rotWithShape="1">
          <a:blip r:embed="rId4">
            <a:alphaModFix/>
          </a:blip>
          <a:srcRect b="13867"/>
          <a:stretch/>
        </p:blipFill>
        <p:spPr>
          <a:xfrm>
            <a:off x="396350" y="2836425"/>
            <a:ext cx="3375900" cy="19385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37"/>
          <p:cNvSpPr txBox="1">
            <a:spLocks noGrp="1"/>
          </p:cNvSpPr>
          <p:nvPr>
            <p:ph type="ctrTitle"/>
          </p:nvPr>
        </p:nvSpPr>
        <p:spPr>
          <a:xfrm>
            <a:off x="1546025" y="383194"/>
            <a:ext cx="5832600" cy="1159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SzPts val="4400"/>
              <a:buNone/>
            </a:pPr>
            <a:br>
              <a:rPr lang="zh-CN" sz="2900"/>
            </a:br>
            <a:r>
              <a:rPr lang="zh-CN" sz="2900"/>
              <a:t>Investment Recommendation: BUY!!!</a:t>
            </a:r>
            <a:endParaRPr sz="2900"/>
          </a:p>
        </p:txBody>
      </p:sp>
      <p:sp>
        <p:nvSpPr>
          <p:cNvPr id="301" name="Google Shape;301;p37"/>
          <p:cNvSpPr txBox="1">
            <a:spLocks noGrp="1"/>
          </p:cNvSpPr>
          <p:nvPr>
            <p:ph type="subTitle" idx="1"/>
          </p:nvPr>
        </p:nvSpPr>
        <p:spPr>
          <a:xfrm>
            <a:off x="608525" y="1729550"/>
            <a:ext cx="7707600" cy="784800"/>
          </a:xfrm>
          <a:prstGeom prst="rect">
            <a:avLst/>
          </a:prstGeom>
          <a:noFill/>
          <a:ln>
            <a:noFill/>
          </a:ln>
        </p:spPr>
        <p:txBody>
          <a:bodyPr spcFirstLastPara="1" wrap="square" lIns="91425" tIns="91425" rIns="91425" bIns="91425" anchor="t" anchorCtr="0">
            <a:noAutofit/>
          </a:bodyPr>
          <a:lstStyle/>
          <a:p>
            <a:pPr marL="457200" lvl="0" indent="-381000" algn="l" rtl="0">
              <a:lnSpc>
                <a:spcPct val="100000"/>
              </a:lnSpc>
              <a:spcBef>
                <a:spcPts val="0"/>
              </a:spcBef>
              <a:spcAft>
                <a:spcPts val="0"/>
              </a:spcAft>
              <a:buSzPts val="2400"/>
              <a:buChar char="●"/>
            </a:pPr>
            <a:r>
              <a:rPr lang="zh-CN" sz="2400"/>
              <a:t>EPS Prediction: </a:t>
            </a:r>
            <a:endParaRPr sz="2400"/>
          </a:p>
          <a:p>
            <a:pPr marL="457200" lvl="0" indent="0" algn="l" rtl="0">
              <a:lnSpc>
                <a:spcPct val="100000"/>
              </a:lnSpc>
              <a:spcBef>
                <a:spcPts val="0"/>
              </a:spcBef>
              <a:spcAft>
                <a:spcPts val="0"/>
              </a:spcAft>
              <a:buNone/>
            </a:pPr>
            <a:r>
              <a:rPr lang="zh-CN" sz="2400"/>
              <a:t>Increase from $2.02 per share in FY20 to $4.50 per share in FY22 on a normalized outlook. </a:t>
            </a:r>
            <a:endParaRPr sz="2400"/>
          </a:p>
          <a:p>
            <a:pPr marL="457200" lvl="0" indent="-381000" algn="l" rtl="0">
              <a:lnSpc>
                <a:spcPct val="100000"/>
              </a:lnSpc>
              <a:spcBef>
                <a:spcPts val="0"/>
              </a:spcBef>
              <a:spcAft>
                <a:spcPts val="0"/>
              </a:spcAft>
              <a:buSzPts val="2400"/>
              <a:buChar char="●"/>
            </a:pPr>
            <a:r>
              <a:rPr lang="zh-CN" sz="2400"/>
              <a:t>Market Stockprice:</a:t>
            </a:r>
            <a:endParaRPr sz="2400"/>
          </a:p>
          <a:p>
            <a:pPr marL="457200" lvl="0" indent="0" algn="l" rtl="0">
              <a:lnSpc>
                <a:spcPct val="100000"/>
              </a:lnSpc>
              <a:spcBef>
                <a:spcPts val="0"/>
              </a:spcBef>
              <a:spcAft>
                <a:spcPts val="0"/>
              </a:spcAft>
              <a:buNone/>
            </a:pPr>
            <a:r>
              <a:rPr lang="zh-CN" sz="2400"/>
              <a:t>Disney+ , synergies of the company's high profile brand of IP would increase stock price.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a:off x="786150" y="308120"/>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Contents</a:t>
            </a:r>
            <a:endParaRPr/>
          </a:p>
        </p:txBody>
      </p:sp>
      <p:sp>
        <p:nvSpPr>
          <p:cNvPr id="122" name="Google Shape;122;p25"/>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2</a:t>
            </a:fld>
            <a:endParaRPr/>
          </a:p>
        </p:txBody>
      </p:sp>
      <p:sp>
        <p:nvSpPr>
          <p:cNvPr id="123" name="Google Shape;123;p25"/>
          <p:cNvSpPr/>
          <p:nvPr/>
        </p:nvSpPr>
        <p:spPr>
          <a:xfrm>
            <a:off x="794225" y="982400"/>
            <a:ext cx="3709200" cy="1584600"/>
          </a:xfrm>
          <a:prstGeom prst="rect">
            <a:avLst/>
          </a:prstGeom>
          <a:solidFill>
            <a:schemeClr val="lt2"/>
          </a:solidFill>
          <a:ln>
            <a:noFill/>
          </a:ln>
        </p:spPr>
        <p:txBody>
          <a:bodyPr spcFirstLastPara="1" wrap="square" lIns="91425" tIns="91425" rIns="1371600" bIns="91425" anchor="t" anchorCtr="0">
            <a:noAutofit/>
          </a:bodyPr>
          <a:lstStyle/>
          <a:p>
            <a:pPr marL="0" lvl="0" indent="0" algn="l" rtl="0">
              <a:spcBef>
                <a:spcPts val="600"/>
              </a:spcBef>
              <a:spcAft>
                <a:spcPts val="0"/>
              </a:spcAft>
              <a:buClr>
                <a:srgbClr val="000000"/>
              </a:buClr>
              <a:buSzPts val="1800"/>
              <a:buFont typeface="Arial"/>
              <a:buNone/>
            </a:pPr>
            <a:r>
              <a:rPr lang="zh-CN" sz="1700" b="1">
                <a:solidFill>
                  <a:schemeClr val="dk1"/>
                </a:solidFill>
                <a:latin typeface="Source Sans Pro"/>
                <a:ea typeface="Source Sans Pro"/>
                <a:cs typeface="Source Sans Pro"/>
                <a:sym typeface="Source Sans Pro"/>
              </a:rPr>
              <a:t>Introduction</a:t>
            </a:r>
            <a:endParaRPr sz="1300" b="1" i="0" u="none" strike="noStrike" cap="none">
              <a:solidFill>
                <a:schemeClr val="dk1"/>
              </a:solidFill>
              <a:latin typeface="Source Sans Pro"/>
              <a:ea typeface="Source Sans Pro"/>
              <a:cs typeface="Source Sans Pro"/>
              <a:sym typeface="Source Sans Pro"/>
            </a:endParaRPr>
          </a:p>
          <a:p>
            <a:pPr marL="457200" lvl="0" indent="-336550" algn="l" rtl="0">
              <a:spcBef>
                <a:spcPts val="60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Roadmap</a:t>
            </a:r>
            <a:endParaRPr sz="1700">
              <a:solidFill>
                <a:schemeClr val="dk1"/>
              </a:solidFill>
              <a:latin typeface="Source Sans Pro"/>
              <a:ea typeface="Source Sans Pro"/>
              <a:cs typeface="Source Sans Pro"/>
              <a:sym typeface="Source Sans Pro"/>
            </a:endParaRPr>
          </a:p>
          <a:p>
            <a:pPr marL="457200" lvl="0" indent="-336550" algn="l" rtl="0">
              <a:spcBef>
                <a:spcPts val="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Business Model</a:t>
            </a:r>
            <a:endParaRPr sz="1300">
              <a:solidFill>
                <a:schemeClr val="dk1"/>
              </a:solidFill>
              <a:latin typeface="Source Sans Pro"/>
              <a:ea typeface="Source Sans Pro"/>
              <a:cs typeface="Source Sans Pro"/>
              <a:sym typeface="Source Sans Pro"/>
            </a:endParaRPr>
          </a:p>
        </p:txBody>
      </p:sp>
      <p:sp>
        <p:nvSpPr>
          <p:cNvPr id="124" name="Google Shape;124;p25"/>
          <p:cNvSpPr/>
          <p:nvPr/>
        </p:nvSpPr>
        <p:spPr>
          <a:xfrm>
            <a:off x="4656792" y="982400"/>
            <a:ext cx="3709200" cy="1584600"/>
          </a:xfrm>
          <a:prstGeom prst="rect">
            <a:avLst/>
          </a:prstGeom>
          <a:solidFill>
            <a:schemeClr val="lt2"/>
          </a:solidFill>
          <a:ln>
            <a:noFill/>
          </a:ln>
        </p:spPr>
        <p:txBody>
          <a:bodyPr spcFirstLastPara="1" wrap="square" lIns="1371600" tIns="91425" rIns="91425" bIns="91425" anchor="t" anchorCtr="0">
            <a:noAutofit/>
          </a:bodyPr>
          <a:lstStyle/>
          <a:p>
            <a:pPr marL="0" lvl="0" indent="0" algn="l" rtl="0">
              <a:spcBef>
                <a:spcPts val="0"/>
              </a:spcBef>
              <a:spcAft>
                <a:spcPts val="0"/>
              </a:spcAft>
              <a:buClr>
                <a:srgbClr val="000000"/>
              </a:buClr>
              <a:buSzPts val="2000"/>
              <a:buFont typeface="Arial"/>
              <a:buNone/>
            </a:pPr>
            <a:r>
              <a:rPr lang="zh-CN" sz="1700" b="1">
                <a:solidFill>
                  <a:schemeClr val="dk1"/>
                </a:solidFill>
                <a:latin typeface="Source Sans Pro"/>
                <a:ea typeface="Source Sans Pro"/>
                <a:cs typeface="Source Sans Pro"/>
                <a:sym typeface="Source Sans Pro"/>
              </a:rPr>
              <a:t>Financial Ratio Analysis</a:t>
            </a:r>
            <a:endParaRPr sz="1900">
              <a:solidFill>
                <a:schemeClr val="dk2"/>
              </a:solidFill>
              <a:latin typeface="Source Sans Pro"/>
              <a:ea typeface="Source Sans Pro"/>
              <a:cs typeface="Source Sans Pro"/>
              <a:sym typeface="Source Sans Pro"/>
            </a:endParaRPr>
          </a:p>
          <a:p>
            <a:pPr marL="457200" lvl="0" indent="-336550" algn="l" rtl="0">
              <a:spcBef>
                <a:spcPts val="60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Liquidity Ratios</a:t>
            </a:r>
            <a:endParaRPr sz="1700">
              <a:solidFill>
                <a:schemeClr val="dk1"/>
              </a:solidFill>
              <a:latin typeface="Source Sans Pro"/>
              <a:ea typeface="Source Sans Pro"/>
              <a:cs typeface="Source Sans Pro"/>
              <a:sym typeface="Source Sans Pro"/>
            </a:endParaRPr>
          </a:p>
          <a:p>
            <a:pPr marL="457200" lvl="0" indent="-336550" algn="l" rtl="0">
              <a:spcBef>
                <a:spcPts val="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Asset Ratios</a:t>
            </a:r>
            <a:endParaRPr sz="1700">
              <a:solidFill>
                <a:schemeClr val="dk1"/>
              </a:solidFill>
              <a:latin typeface="Source Sans Pro"/>
              <a:ea typeface="Source Sans Pro"/>
              <a:cs typeface="Source Sans Pro"/>
              <a:sym typeface="Source Sans Pro"/>
            </a:endParaRPr>
          </a:p>
          <a:p>
            <a:pPr marL="457200" lvl="0" indent="-336550" algn="l" rtl="0">
              <a:spcBef>
                <a:spcPts val="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Profitability Ratios</a:t>
            </a:r>
            <a:endParaRPr sz="1700">
              <a:solidFill>
                <a:schemeClr val="dk1"/>
              </a:solidFill>
              <a:latin typeface="Source Sans Pro"/>
              <a:ea typeface="Source Sans Pro"/>
              <a:cs typeface="Source Sans Pro"/>
              <a:sym typeface="Source Sans Pro"/>
            </a:endParaRPr>
          </a:p>
          <a:p>
            <a:pPr marL="457200" lvl="0" indent="-336550" algn="l" rtl="0">
              <a:spcBef>
                <a:spcPts val="0"/>
              </a:spcBef>
              <a:spcAft>
                <a:spcPts val="0"/>
              </a:spcAft>
              <a:buClr>
                <a:schemeClr val="accent4"/>
              </a:buClr>
              <a:buSzPts val="1700"/>
              <a:buFont typeface="Source Sans Pro"/>
              <a:buChar char="●"/>
            </a:pPr>
            <a:r>
              <a:rPr lang="zh-CN" sz="1700">
                <a:solidFill>
                  <a:schemeClr val="dk1"/>
                </a:solidFill>
                <a:latin typeface="Source Sans Pro"/>
                <a:ea typeface="Source Sans Pro"/>
                <a:cs typeface="Source Sans Pro"/>
                <a:sym typeface="Source Sans Pro"/>
              </a:rPr>
              <a:t>Debt Ratios</a:t>
            </a:r>
            <a:endParaRPr sz="1700"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rgbClr val="000000"/>
              </a:buClr>
              <a:buSzPts val="1800"/>
              <a:buFont typeface="Arial"/>
              <a:buNone/>
            </a:pPr>
            <a:endParaRPr sz="1700">
              <a:solidFill>
                <a:schemeClr val="dk1"/>
              </a:solidFill>
              <a:latin typeface="Source Sans Pro"/>
              <a:ea typeface="Source Sans Pro"/>
              <a:cs typeface="Source Sans Pro"/>
              <a:sym typeface="Source Sans Pro"/>
            </a:endParaRPr>
          </a:p>
          <a:p>
            <a:pPr marL="0" marR="0" lvl="0" indent="0" algn="r" rtl="0">
              <a:lnSpc>
                <a:spcPct val="100000"/>
              </a:lnSpc>
              <a:spcBef>
                <a:spcPts val="600"/>
              </a:spcBef>
              <a:spcAft>
                <a:spcPts val="600"/>
              </a:spcAft>
              <a:buClr>
                <a:srgbClr val="000000"/>
              </a:buClr>
              <a:buSzPts val="1400"/>
              <a:buFont typeface="Arial"/>
              <a:buNone/>
            </a:pPr>
            <a:endParaRPr sz="1300" b="1">
              <a:solidFill>
                <a:schemeClr val="dk1"/>
              </a:solidFill>
              <a:latin typeface="Source Sans Pro"/>
              <a:ea typeface="Source Sans Pro"/>
              <a:cs typeface="Source Sans Pro"/>
              <a:sym typeface="Source Sans Pro"/>
            </a:endParaRPr>
          </a:p>
        </p:txBody>
      </p:sp>
      <p:sp>
        <p:nvSpPr>
          <p:cNvPr id="125" name="Google Shape;125;p25"/>
          <p:cNvSpPr/>
          <p:nvPr/>
        </p:nvSpPr>
        <p:spPr>
          <a:xfrm>
            <a:off x="794225" y="2715247"/>
            <a:ext cx="3709200" cy="1584600"/>
          </a:xfrm>
          <a:prstGeom prst="rect">
            <a:avLst/>
          </a:prstGeom>
          <a:solidFill>
            <a:schemeClr val="lt2"/>
          </a:solidFill>
          <a:ln>
            <a:noFill/>
          </a:ln>
        </p:spPr>
        <p:txBody>
          <a:bodyPr spcFirstLastPara="1" wrap="square" lIns="91425" tIns="91425" rIns="1371600" bIns="91425" anchor="b" anchorCtr="0">
            <a:noAutofit/>
          </a:bodyPr>
          <a:lstStyle/>
          <a:p>
            <a:pPr marL="0" lvl="0" indent="0" algn="l" rtl="0">
              <a:spcBef>
                <a:spcPts val="0"/>
              </a:spcBef>
              <a:spcAft>
                <a:spcPts val="0"/>
              </a:spcAft>
              <a:buClr>
                <a:srgbClr val="000000"/>
              </a:buClr>
              <a:buSzPts val="2000"/>
              <a:buFont typeface="Arial"/>
              <a:buNone/>
            </a:pPr>
            <a:r>
              <a:rPr lang="zh-CN" sz="1700" b="1">
                <a:solidFill>
                  <a:schemeClr val="dk1"/>
                </a:solidFill>
                <a:latin typeface="Source Sans Pro"/>
                <a:ea typeface="Source Sans Pro"/>
                <a:cs typeface="Source Sans Pro"/>
                <a:sym typeface="Source Sans Pro"/>
              </a:rPr>
              <a:t>Revenue Analysis</a:t>
            </a:r>
            <a:endParaRPr sz="1700">
              <a:solidFill>
                <a:schemeClr val="dk2"/>
              </a:solidFill>
              <a:latin typeface="Source Sans Pro"/>
              <a:ea typeface="Source Sans Pro"/>
              <a:cs typeface="Source Sans Pro"/>
              <a:sym typeface="Source Sans Pro"/>
            </a:endParaRPr>
          </a:p>
          <a:p>
            <a:pPr marL="0" lvl="0" indent="0" algn="l" rtl="0">
              <a:spcBef>
                <a:spcPts val="600"/>
              </a:spcBef>
              <a:spcAft>
                <a:spcPts val="0"/>
              </a:spcAft>
              <a:buClr>
                <a:srgbClr val="000000"/>
              </a:buClr>
              <a:buSzPts val="1800"/>
              <a:buFont typeface="Arial"/>
              <a:buNone/>
            </a:pPr>
            <a:endParaRPr sz="1700" b="1">
              <a:solidFill>
                <a:schemeClr val="dk1"/>
              </a:solidFill>
              <a:latin typeface="Source Sans Pro"/>
              <a:ea typeface="Source Sans Pro"/>
              <a:cs typeface="Source Sans Pro"/>
              <a:sym typeface="Source Sans Pro"/>
            </a:endParaRPr>
          </a:p>
          <a:p>
            <a:pPr marL="0" lvl="0" indent="0" algn="l" rtl="0">
              <a:spcBef>
                <a:spcPts val="600"/>
              </a:spcBef>
              <a:spcAft>
                <a:spcPts val="0"/>
              </a:spcAft>
              <a:buClr>
                <a:srgbClr val="000000"/>
              </a:buClr>
              <a:buSzPts val="1800"/>
              <a:buFont typeface="Arial"/>
              <a:buNone/>
            </a:pPr>
            <a:endParaRPr sz="1700">
              <a:solidFill>
                <a:schemeClr val="dk1"/>
              </a:solidFill>
              <a:latin typeface="Source Sans Pro"/>
              <a:ea typeface="Source Sans Pro"/>
              <a:cs typeface="Source Sans Pro"/>
              <a:sym typeface="Source Sans Pro"/>
            </a:endParaRPr>
          </a:p>
          <a:p>
            <a:pPr marL="0" marR="0" lvl="0" indent="0" algn="l" rtl="0">
              <a:lnSpc>
                <a:spcPct val="100000"/>
              </a:lnSpc>
              <a:spcBef>
                <a:spcPts val="600"/>
              </a:spcBef>
              <a:spcAft>
                <a:spcPts val="600"/>
              </a:spcAft>
              <a:buClr>
                <a:schemeClr val="dk1"/>
              </a:buClr>
              <a:buSzPts val="1100"/>
              <a:buFont typeface="Arial"/>
              <a:buNone/>
            </a:pPr>
            <a:endParaRPr sz="1700" b="1">
              <a:solidFill>
                <a:schemeClr val="dk1"/>
              </a:solidFill>
              <a:latin typeface="Source Sans Pro"/>
              <a:ea typeface="Source Sans Pro"/>
              <a:cs typeface="Source Sans Pro"/>
              <a:sym typeface="Source Sans Pro"/>
            </a:endParaRPr>
          </a:p>
        </p:txBody>
      </p:sp>
      <p:sp>
        <p:nvSpPr>
          <p:cNvPr id="126" name="Google Shape;126;p25"/>
          <p:cNvSpPr/>
          <p:nvPr/>
        </p:nvSpPr>
        <p:spPr>
          <a:xfrm>
            <a:off x="4656792" y="2715247"/>
            <a:ext cx="3709200" cy="1584600"/>
          </a:xfrm>
          <a:prstGeom prst="rect">
            <a:avLst/>
          </a:prstGeom>
          <a:solidFill>
            <a:schemeClr val="lt2"/>
          </a:solidFill>
          <a:ln>
            <a:noFill/>
          </a:ln>
        </p:spPr>
        <p:txBody>
          <a:bodyPr spcFirstLastPara="1" wrap="square" lIns="1371600" tIns="91425" rIns="91425" bIns="91425" anchor="b" anchorCtr="0">
            <a:noAutofit/>
          </a:bodyPr>
          <a:lstStyle/>
          <a:p>
            <a:pPr marL="0" marR="0" lvl="0" indent="0" algn="l" rtl="0">
              <a:lnSpc>
                <a:spcPct val="100000"/>
              </a:lnSpc>
              <a:spcBef>
                <a:spcPts val="600"/>
              </a:spcBef>
              <a:spcAft>
                <a:spcPts val="600"/>
              </a:spcAft>
              <a:buClr>
                <a:srgbClr val="000000"/>
              </a:buClr>
              <a:buSzPts val="1400"/>
              <a:buFont typeface="Arial"/>
              <a:buNone/>
            </a:pPr>
            <a:endParaRPr sz="1200">
              <a:solidFill>
                <a:schemeClr val="dk1"/>
              </a:solidFill>
              <a:latin typeface="Source Sans Pro"/>
              <a:ea typeface="Source Sans Pro"/>
              <a:cs typeface="Source Sans Pro"/>
              <a:sym typeface="Source Sans Pro"/>
            </a:endParaRPr>
          </a:p>
        </p:txBody>
      </p:sp>
      <p:sp>
        <p:nvSpPr>
          <p:cNvPr id="127" name="Google Shape;127;p25"/>
          <p:cNvSpPr/>
          <p:nvPr/>
        </p:nvSpPr>
        <p:spPr>
          <a:xfrm>
            <a:off x="3298452" y="1357389"/>
            <a:ext cx="2417100" cy="2417100"/>
          </a:xfrm>
          <a:prstGeom prst="pie">
            <a:avLst>
              <a:gd name="adj1" fmla="val 10788866"/>
              <a:gd name="adj2" fmla="val 162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25"/>
          <p:cNvSpPr/>
          <p:nvPr/>
        </p:nvSpPr>
        <p:spPr>
          <a:xfrm rot="5400000">
            <a:off x="3447052" y="1357389"/>
            <a:ext cx="2417100" cy="2417100"/>
          </a:xfrm>
          <a:prstGeom prst="pie">
            <a:avLst>
              <a:gd name="adj1" fmla="val 10788866"/>
              <a:gd name="adj2" fmla="val 162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25"/>
          <p:cNvSpPr/>
          <p:nvPr/>
        </p:nvSpPr>
        <p:spPr>
          <a:xfrm rot="10800000">
            <a:off x="3447052" y="1507352"/>
            <a:ext cx="2417100" cy="2417100"/>
          </a:xfrm>
          <a:prstGeom prst="pie">
            <a:avLst>
              <a:gd name="adj1" fmla="val 10788866"/>
              <a:gd name="adj2" fmla="val 162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25"/>
          <p:cNvSpPr/>
          <p:nvPr/>
        </p:nvSpPr>
        <p:spPr>
          <a:xfrm rot="-5400000">
            <a:off x="3298452" y="1507352"/>
            <a:ext cx="2417100" cy="2417100"/>
          </a:xfrm>
          <a:prstGeom prst="pie">
            <a:avLst>
              <a:gd name="adj1" fmla="val 10788866"/>
              <a:gd name="adj2" fmla="val 162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25"/>
          <p:cNvSpPr/>
          <p:nvPr/>
        </p:nvSpPr>
        <p:spPr>
          <a:xfrm>
            <a:off x="3854926" y="1861577"/>
            <a:ext cx="272431" cy="463862"/>
          </a:xfrm>
          <a:prstGeom prst="rect">
            <a:avLst/>
          </a:prstGeom>
        </p:spPr>
        <p:txBody>
          <a:bodyPr>
            <a:prstTxWarp prst="textPlain">
              <a:avLst/>
            </a:prstTxWarp>
          </a:bodyPr>
          <a:lstStyle/>
          <a:p>
            <a:pPr lvl="0" algn="ctr"/>
            <a:r>
              <a:rPr b="1" i="0">
                <a:ln>
                  <a:noFill/>
                </a:ln>
                <a:solidFill>
                  <a:schemeClr val="lt1"/>
                </a:solidFill>
                <a:latin typeface="Roboto Slab"/>
              </a:rPr>
              <a:t>1</a:t>
            </a:r>
          </a:p>
        </p:txBody>
      </p:sp>
      <p:sp>
        <p:nvSpPr>
          <p:cNvPr id="132" name="Google Shape;132;p25"/>
          <p:cNvSpPr/>
          <p:nvPr/>
        </p:nvSpPr>
        <p:spPr>
          <a:xfrm>
            <a:off x="4844894" y="1869297"/>
            <a:ext cx="325052" cy="467653"/>
          </a:xfrm>
          <a:prstGeom prst="rect">
            <a:avLst/>
          </a:prstGeom>
        </p:spPr>
        <p:txBody>
          <a:bodyPr>
            <a:prstTxWarp prst="textPlain">
              <a:avLst/>
            </a:prstTxWarp>
          </a:bodyPr>
          <a:lstStyle/>
          <a:p>
            <a:pPr lvl="0" algn="ctr"/>
            <a:r>
              <a:rPr b="1" i="0">
                <a:ln>
                  <a:noFill/>
                </a:ln>
                <a:solidFill>
                  <a:schemeClr val="lt1"/>
                </a:solidFill>
                <a:latin typeface="Roboto Slab"/>
              </a:rPr>
              <a:t>2</a:t>
            </a:r>
          </a:p>
        </p:txBody>
      </p:sp>
      <p:sp>
        <p:nvSpPr>
          <p:cNvPr id="133" name="Google Shape;133;p25"/>
          <p:cNvSpPr/>
          <p:nvPr/>
        </p:nvSpPr>
        <p:spPr>
          <a:xfrm>
            <a:off x="3820340" y="2942299"/>
            <a:ext cx="279362" cy="481080"/>
          </a:xfrm>
          <a:prstGeom prst="rect">
            <a:avLst/>
          </a:prstGeom>
        </p:spPr>
        <p:txBody>
          <a:bodyPr>
            <a:prstTxWarp prst="textPlain">
              <a:avLst/>
            </a:prstTxWarp>
          </a:bodyPr>
          <a:lstStyle/>
          <a:p>
            <a:pPr lvl="0" algn="ctr"/>
            <a:r>
              <a:rPr b="1" i="0">
                <a:ln>
                  <a:noFill/>
                </a:ln>
                <a:solidFill>
                  <a:schemeClr val="lt1"/>
                </a:solidFill>
                <a:latin typeface="Roboto Slab"/>
              </a:rPr>
              <a:t>3</a:t>
            </a:r>
          </a:p>
        </p:txBody>
      </p:sp>
      <p:sp>
        <p:nvSpPr>
          <p:cNvPr id="134" name="Google Shape;134;p25"/>
          <p:cNvSpPr/>
          <p:nvPr/>
        </p:nvSpPr>
        <p:spPr>
          <a:xfrm>
            <a:off x="4959152" y="2950018"/>
            <a:ext cx="342785" cy="471617"/>
          </a:xfrm>
          <a:prstGeom prst="rect">
            <a:avLst/>
          </a:prstGeom>
        </p:spPr>
        <p:txBody>
          <a:bodyPr>
            <a:prstTxWarp prst="textPlain">
              <a:avLst/>
            </a:prstTxWarp>
          </a:bodyPr>
          <a:lstStyle/>
          <a:p>
            <a:pPr lvl="0" algn="ctr"/>
            <a:r>
              <a:rPr b="1" i="0">
                <a:ln>
                  <a:noFill/>
                </a:ln>
                <a:solidFill>
                  <a:schemeClr val="lt1"/>
                </a:solidFill>
                <a:latin typeface="Roboto Slab"/>
              </a:rPr>
              <a:t>4</a:t>
            </a:r>
          </a:p>
        </p:txBody>
      </p:sp>
      <p:sp>
        <p:nvSpPr>
          <p:cNvPr id="135" name="Google Shape;135;p25"/>
          <p:cNvSpPr txBox="1">
            <a:spLocks noGrp="1"/>
          </p:cNvSpPr>
          <p:nvPr>
            <p:ph type="body" idx="4294967295"/>
          </p:nvPr>
        </p:nvSpPr>
        <p:spPr>
          <a:xfrm>
            <a:off x="5757650" y="2730250"/>
            <a:ext cx="4141800" cy="1249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2000"/>
              <a:buNone/>
            </a:pPr>
            <a:r>
              <a:rPr lang="zh-CN" sz="1700" b="1"/>
              <a:t>Market Segment Analysis</a:t>
            </a:r>
            <a:endParaRPr sz="1700">
              <a:solidFill>
                <a:schemeClr val="dk2"/>
              </a:solidFill>
            </a:endParaRPr>
          </a:p>
          <a:p>
            <a:pPr marL="457200" lvl="0" indent="-336550" algn="l" rtl="0">
              <a:spcBef>
                <a:spcPts val="600"/>
              </a:spcBef>
              <a:spcAft>
                <a:spcPts val="0"/>
              </a:spcAft>
              <a:buSzPts val="1700"/>
              <a:buChar char="●"/>
            </a:pPr>
            <a:r>
              <a:rPr lang="zh-CN" sz="1700"/>
              <a:t>Parks, Experiences </a:t>
            </a:r>
            <a:endParaRPr sz="1700"/>
          </a:p>
          <a:p>
            <a:pPr marL="457200" lvl="0" indent="0" algn="l" rtl="0">
              <a:spcBef>
                <a:spcPts val="600"/>
              </a:spcBef>
              <a:spcAft>
                <a:spcPts val="0"/>
              </a:spcAft>
              <a:buNone/>
            </a:pPr>
            <a:r>
              <a:rPr lang="zh-CN" sz="1700"/>
              <a:t>and Products</a:t>
            </a:r>
            <a:endParaRPr sz="1700"/>
          </a:p>
          <a:p>
            <a:pPr marL="457200" lvl="0" indent="-336550" algn="l" rtl="0">
              <a:spcBef>
                <a:spcPts val="600"/>
              </a:spcBef>
              <a:spcAft>
                <a:spcPts val="0"/>
              </a:spcAft>
              <a:buSzPts val="1700"/>
              <a:buChar char="●"/>
            </a:pPr>
            <a:r>
              <a:rPr lang="zh-CN" sz="1700"/>
              <a:t>DTC &amp; Internetional</a:t>
            </a:r>
            <a:endParaRPr sz="1700"/>
          </a:p>
          <a:p>
            <a:pPr marL="0" lvl="0" indent="0" algn="l" rtl="0">
              <a:lnSpc>
                <a:spcPct val="100000"/>
              </a:lnSpc>
              <a:spcBef>
                <a:spcPts val="600"/>
              </a:spcBef>
              <a:spcAft>
                <a:spcPts val="0"/>
              </a:spcAft>
              <a:buSzPts val="1800"/>
              <a:buNone/>
            </a:pP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6"/>
          <p:cNvSpPr txBox="1">
            <a:spLocks noGrp="1"/>
          </p:cNvSpPr>
          <p:nvPr>
            <p:ph type="title"/>
          </p:nvPr>
        </p:nvSpPr>
        <p:spPr>
          <a:xfrm>
            <a:off x="270325" y="267070"/>
            <a:ext cx="7571700" cy="702600"/>
          </a:xfrm>
          <a:prstGeom prst="rect">
            <a:avLst/>
          </a:prstGeom>
          <a:noFill/>
          <a:ln>
            <a:noFill/>
          </a:ln>
        </p:spPr>
        <p:txBody>
          <a:bodyPr spcFirstLastPara="1" wrap="square" lIns="91425" tIns="91425" rIns="91425" bIns="91425" anchor="b" anchorCtr="0">
            <a:noAutofit/>
          </a:bodyPr>
          <a:lstStyle/>
          <a:p>
            <a:pPr marL="0" lvl="0" indent="0" algn="l" rtl="0">
              <a:spcBef>
                <a:spcPts val="600"/>
              </a:spcBef>
              <a:spcAft>
                <a:spcPts val="0"/>
              </a:spcAft>
              <a:buNone/>
            </a:pPr>
            <a:r>
              <a:rPr lang="zh-CN" sz="1800" b="1">
                <a:solidFill>
                  <a:schemeClr val="dk1"/>
                </a:solidFill>
                <a:latin typeface="Source Sans Pro"/>
                <a:ea typeface="Source Sans Pro"/>
                <a:cs typeface="Source Sans Pro"/>
                <a:sym typeface="Source Sans Pro"/>
              </a:rPr>
              <a:t>Roadmap</a:t>
            </a:r>
            <a:endParaRPr/>
          </a:p>
        </p:txBody>
      </p:sp>
      <p:sp>
        <p:nvSpPr>
          <p:cNvPr id="141" name="Google Shape;141;p26"/>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3</a:t>
            </a:fld>
            <a:endParaRPr/>
          </a:p>
        </p:txBody>
      </p:sp>
      <p:sp>
        <p:nvSpPr>
          <p:cNvPr id="142" name="Google Shape;142;p26"/>
          <p:cNvSpPr/>
          <p:nvPr/>
        </p:nvSpPr>
        <p:spPr>
          <a:xfrm>
            <a:off x="0" y="2371028"/>
            <a:ext cx="9144000" cy="101104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2"/>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Calibri"/>
              <a:ea typeface="Calibri"/>
              <a:cs typeface="Calibri"/>
              <a:sym typeface="Calibri"/>
            </a:endParaRPr>
          </a:p>
        </p:txBody>
      </p:sp>
      <p:sp>
        <p:nvSpPr>
          <p:cNvPr id="143" name="Google Shape;143;p26"/>
          <p:cNvSpPr/>
          <p:nvPr/>
        </p:nvSpPr>
        <p:spPr>
          <a:xfrm>
            <a:off x="0" y="2371028"/>
            <a:ext cx="9144000" cy="1011044"/>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grpSp>
        <p:nvGrpSpPr>
          <p:cNvPr id="144" name="Google Shape;144;p26"/>
          <p:cNvGrpSpPr/>
          <p:nvPr/>
        </p:nvGrpSpPr>
        <p:grpSpPr>
          <a:xfrm>
            <a:off x="1786339" y="1703401"/>
            <a:ext cx="473400" cy="473400"/>
            <a:chOff x="1786339" y="1703401"/>
            <a:chExt cx="473400" cy="473400"/>
          </a:xfrm>
        </p:grpSpPr>
        <p:sp>
          <p:nvSpPr>
            <p:cNvPr id="145" name="Google Shape;145;p26"/>
            <p:cNvSpPr/>
            <p:nvPr/>
          </p:nvSpPr>
          <p:spPr>
            <a:xfrm rot="8100000">
              <a:off x="1855666"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26"/>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CN" sz="600" b="0" i="0" u="none" strike="noStrike" cap="none">
                  <a:solidFill>
                    <a:schemeClr val="dk2"/>
                  </a:solidFill>
                  <a:latin typeface="Source Sans Pro"/>
                  <a:ea typeface="Source Sans Pro"/>
                  <a:cs typeface="Source Sans Pro"/>
                  <a:sym typeface="Source Sans Pro"/>
                </a:rPr>
                <a:t>1</a:t>
              </a:r>
              <a:endParaRPr sz="600" b="0" i="0" u="none" strike="noStrike" cap="none">
                <a:solidFill>
                  <a:schemeClr val="dk2"/>
                </a:solidFill>
                <a:latin typeface="Source Sans Pro"/>
                <a:ea typeface="Source Sans Pro"/>
                <a:cs typeface="Source Sans Pro"/>
                <a:sym typeface="Source Sans Pro"/>
              </a:endParaRPr>
            </a:p>
          </p:txBody>
        </p:sp>
      </p:grpSp>
      <p:grpSp>
        <p:nvGrpSpPr>
          <p:cNvPr id="147" name="Google Shape;147;p26"/>
          <p:cNvGrpSpPr/>
          <p:nvPr/>
        </p:nvGrpSpPr>
        <p:grpSpPr>
          <a:xfrm>
            <a:off x="3814414" y="1703401"/>
            <a:ext cx="473400" cy="473400"/>
            <a:chOff x="3814414" y="1703401"/>
            <a:chExt cx="473400" cy="473400"/>
          </a:xfrm>
        </p:grpSpPr>
        <p:sp>
          <p:nvSpPr>
            <p:cNvPr id="148" name="Google Shape;148;p26"/>
            <p:cNvSpPr/>
            <p:nvPr/>
          </p:nvSpPr>
          <p:spPr>
            <a:xfrm rot="8100000">
              <a:off x="3883741"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26"/>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CN" sz="600" b="0" i="0" u="none" strike="noStrike" cap="none">
                  <a:solidFill>
                    <a:schemeClr val="dk2"/>
                  </a:solidFill>
                  <a:latin typeface="Source Sans Pro"/>
                  <a:ea typeface="Source Sans Pro"/>
                  <a:cs typeface="Source Sans Pro"/>
                  <a:sym typeface="Source Sans Pro"/>
                </a:rPr>
                <a:t>3</a:t>
              </a:r>
              <a:endParaRPr sz="600" b="0" i="0" u="none" strike="noStrike" cap="none">
                <a:solidFill>
                  <a:schemeClr val="dk2"/>
                </a:solidFill>
                <a:latin typeface="Source Sans Pro"/>
                <a:ea typeface="Source Sans Pro"/>
                <a:cs typeface="Source Sans Pro"/>
                <a:sym typeface="Source Sans Pro"/>
              </a:endParaRPr>
            </a:p>
          </p:txBody>
        </p:sp>
      </p:grpSp>
      <p:grpSp>
        <p:nvGrpSpPr>
          <p:cNvPr id="150" name="Google Shape;150;p26"/>
          <p:cNvGrpSpPr/>
          <p:nvPr/>
        </p:nvGrpSpPr>
        <p:grpSpPr>
          <a:xfrm>
            <a:off x="5842489" y="1703401"/>
            <a:ext cx="473400" cy="473400"/>
            <a:chOff x="5842489" y="1703401"/>
            <a:chExt cx="473400" cy="473400"/>
          </a:xfrm>
        </p:grpSpPr>
        <p:sp>
          <p:nvSpPr>
            <p:cNvPr id="151" name="Google Shape;151;p26"/>
            <p:cNvSpPr/>
            <p:nvPr/>
          </p:nvSpPr>
          <p:spPr>
            <a:xfrm rot="8100000">
              <a:off x="5911816" y="1772729"/>
              <a:ext cx="334744" cy="334744"/>
            </a:xfrm>
            <a:prstGeom prst="teardrop">
              <a:avLst>
                <a:gd name="adj" fmla="val 100000"/>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26"/>
            <p:cNvSpPr/>
            <p:nvPr/>
          </p:nvSpPr>
          <p:spPr>
            <a:xfrm>
              <a:off x="6012139" y="1866499"/>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CN" sz="600" b="0" i="0" u="none" strike="noStrike" cap="none">
                  <a:solidFill>
                    <a:schemeClr val="dk2"/>
                  </a:solidFill>
                  <a:latin typeface="Source Sans Pro"/>
                  <a:ea typeface="Source Sans Pro"/>
                  <a:cs typeface="Source Sans Pro"/>
                  <a:sym typeface="Source Sans Pro"/>
                </a:rPr>
                <a:t>5</a:t>
              </a:r>
              <a:endParaRPr sz="600" b="0" i="0" u="none" strike="noStrike" cap="none">
                <a:solidFill>
                  <a:schemeClr val="dk2"/>
                </a:solidFill>
                <a:latin typeface="Source Sans Pro"/>
                <a:ea typeface="Source Sans Pro"/>
                <a:cs typeface="Source Sans Pro"/>
                <a:sym typeface="Source Sans Pro"/>
              </a:endParaRPr>
            </a:p>
          </p:txBody>
        </p:sp>
      </p:grpSp>
      <p:grpSp>
        <p:nvGrpSpPr>
          <p:cNvPr id="153" name="Google Shape;153;p26"/>
          <p:cNvGrpSpPr/>
          <p:nvPr/>
        </p:nvGrpSpPr>
        <p:grpSpPr>
          <a:xfrm>
            <a:off x="4852739" y="3576300"/>
            <a:ext cx="473400" cy="473400"/>
            <a:chOff x="4852739" y="3576300"/>
            <a:chExt cx="473400" cy="473400"/>
          </a:xfrm>
        </p:grpSpPr>
        <p:sp>
          <p:nvSpPr>
            <p:cNvPr id="154" name="Google Shape;154;p26"/>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26"/>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CN" sz="600" b="0" i="0" u="none" strike="noStrike" cap="none">
                  <a:solidFill>
                    <a:schemeClr val="dk2"/>
                  </a:solidFill>
                  <a:latin typeface="Source Sans Pro"/>
                  <a:ea typeface="Source Sans Pro"/>
                  <a:cs typeface="Source Sans Pro"/>
                  <a:sym typeface="Source Sans Pro"/>
                </a:rPr>
                <a:t>4</a:t>
              </a:r>
              <a:endParaRPr sz="600" b="0" i="0" u="none" strike="noStrike" cap="none">
                <a:solidFill>
                  <a:schemeClr val="dk2"/>
                </a:solidFill>
                <a:latin typeface="Source Sans Pro"/>
                <a:ea typeface="Source Sans Pro"/>
                <a:cs typeface="Source Sans Pro"/>
                <a:sym typeface="Source Sans Pro"/>
              </a:endParaRPr>
            </a:p>
          </p:txBody>
        </p:sp>
      </p:grpSp>
      <p:grpSp>
        <p:nvGrpSpPr>
          <p:cNvPr id="156" name="Google Shape;156;p26"/>
          <p:cNvGrpSpPr/>
          <p:nvPr/>
        </p:nvGrpSpPr>
        <p:grpSpPr>
          <a:xfrm>
            <a:off x="2824664" y="3576300"/>
            <a:ext cx="473400" cy="473400"/>
            <a:chOff x="2824664" y="3576300"/>
            <a:chExt cx="473400" cy="473400"/>
          </a:xfrm>
        </p:grpSpPr>
        <p:sp>
          <p:nvSpPr>
            <p:cNvPr id="157" name="Google Shape;157;p26"/>
            <p:cNvSpPr/>
            <p:nvPr/>
          </p:nvSpPr>
          <p:spPr>
            <a:xfrm rot="-2700000">
              <a:off x="2893992" y="3645628"/>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26"/>
            <p:cNvSpPr/>
            <p:nvPr/>
          </p:nvSpPr>
          <p:spPr>
            <a:xfrm flipH="1">
              <a:off x="2994314" y="3752502"/>
              <a:ext cx="134100" cy="134100"/>
            </a:xfrm>
            <a:prstGeom prst="ellipse">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600"/>
                <a:buFont typeface="Arial"/>
                <a:buNone/>
              </a:pPr>
              <a:r>
                <a:rPr lang="zh-CN" sz="600" b="0" i="0" u="none" strike="noStrike" cap="none">
                  <a:solidFill>
                    <a:schemeClr val="dk2"/>
                  </a:solidFill>
                  <a:latin typeface="Source Sans Pro"/>
                  <a:ea typeface="Source Sans Pro"/>
                  <a:cs typeface="Source Sans Pro"/>
                  <a:sym typeface="Source Sans Pro"/>
                </a:rPr>
                <a:t>2</a:t>
              </a:r>
              <a:endParaRPr sz="600" b="0" i="0" u="none" strike="noStrike" cap="none">
                <a:solidFill>
                  <a:schemeClr val="dk2"/>
                </a:solidFill>
                <a:latin typeface="Source Sans Pro"/>
                <a:ea typeface="Source Sans Pro"/>
                <a:cs typeface="Source Sans Pro"/>
                <a:sym typeface="Source Sans Pro"/>
              </a:endParaRPr>
            </a:p>
          </p:txBody>
        </p:sp>
      </p:grpSp>
      <p:sp>
        <p:nvSpPr>
          <p:cNvPr id="159" name="Google Shape;159;p26"/>
          <p:cNvSpPr txBox="1"/>
          <p:nvPr/>
        </p:nvSpPr>
        <p:spPr>
          <a:xfrm>
            <a:off x="1379850" y="1156100"/>
            <a:ext cx="1286400" cy="533400"/>
          </a:xfrm>
          <a:prstGeom prst="rect">
            <a:avLst/>
          </a:prstGeom>
          <a:noFill/>
          <a:ln>
            <a:noFill/>
          </a:ln>
        </p:spPr>
        <p:txBody>
          <a:bodyPr spcFirstLastPara="1" wrap="square" lIns="0" tIns="0" rIns="0" bIns="0" anchor="b" anchorCtr="0">
            <a:noAutofit/>
          </a:bodyPr>
          <a:lstStyle/>
          <a:p>
            <a:pPr marL="0" marR="0" lvl="0" indent="0" algn="l" rtl="0">
              <a:lnSpc>
                <a:spcPct val="100000"/>
              </a:lnSpc>
              <a:spcBef>
                <a:spcPts val="0"/>
              </a:spcBef>
              <a:spcAft>
                <a:spcPts val="0"/>
              </a:spcAft>
              <a:buNone/>
            </a:pPr>
            <a:endParaRPr sz="900">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zh-CN" sz="900">
                <a:latin typeface="Source Sans Pro"/>
                <a:ea typeface="Source Sans Pro"/>
                <a:cs typeface="Source Sans Pro"/>
                <a:sym typeface="Source Sans Pro"/>
              </a:rPr>
              <a:t>1950–1966: </a:t>
            </a:r>
            <a:endParaRPr/>
          </a:p>
          <a:p>
            <a:pPr marL="0" marR="0" lvl="0" indent="0" algn="ctr" rtl="0">
              <a:lnSpc>
                <a:spcPct val="100000"/>
              </a:lnSpc>
              <a:spcBef>
                <a:spcPts val="0"/>
              </a:spcBef>
              <a:spcAft>
                <a:spcPts val="0"/>
              </a:spcAft>
              <a:buNone/>
            </a:pPr>
            <a:r>
              <a:rPr lang="zh-CN" sz="900">
                <a:solidFill>
                  <a:schemeClr val="dk2"/>
                </a:solidFill>
                <a:latin typeface="Source Sans Pro"/>
                <a:ea typeface="Source Sans Pro"/>
                <a:cs typeface="Source Sans Pro"/>
                <a:sym typeface="Source Sans Pro"/>
              </a:rPr>
              <a:t>Television</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zh-CN" sz="900">
                <a:solidFill>
                  <a:schemeClr val="dk2"/>
                </a:solidFill>
                <a:latin typeface="Source Sans Pro"/>
                <a:ea typeface="Source Sans Pro"/>
                <a:cs typeface="Source Sans Pro"/>
                <a:sym typeface="Source Sans Pro"/>
              </a:rPr>
              <a:t>Disneyland</a:t>
            </a:r>
            <a:endParaRPr/>
          </a:p>
          <a:p>
            <a:pPr marL="0" marR="0" lvl="0" indent="0" algn="ctr" rtl="0">
              <a:lnSpc>
                <a:spcPct val="100000"/>
              </a:lnSpc>
              <a:spcBef>
                <a:spcPts val="0"/>
              </a:spcBef>
              <a:spcAft>
                <a:spcPts val="0"/>
              </a:spcAft>
              <a:buNone/>
            </a:pPr>
            <a:r>
              <a:rPr lang="zh-CN" sz="900">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rPr>
              <a:t>Walt Disney's death</a:t>
            </a:r>
            <a:endParaRPr sz="900">
              <a:solidFill>
                <a:schemeClr val="dk2"/>
              </a:solidFill>
              <a:uFill>
                <a:noFill/>
              </a:uFill>
              <a:latin typeface="Source Sans Pro"/>
              <a:ea typeface="Source Sans Pro"/>
              <a:cs typeface="Source Sans Pro"/>
              <a:sym typeface="Source Sans Pro"/>
              <a:hlinkClick r:id="rId3">
                <a:extLst>
                  <a:ext uri="{A12FA001-AC4F-418D-AE19-62706E023703}">
                    <ahyp:hlinkClr xmlns:ahyp="http://schemas.microsoft.com/office/drawing/2018/hyperlinkcolor" val="tx"/>
                  </a:ext>
                </a:extLst>
              </a:hlinkClick>
            </a:endParaRPr>
          </a:p>
          <a:p>
            <a:pPr marL="0" marR="0" lvl="0" indent="0" algn="ctr" rtl="0">
              <a:lnSpc>
                <a:spcPct val="100000"/>
              </a:lnSpc>
              <a:spcBef>
                <a:spcPts val="0"/>
              </a:spcBef>
              <a:spcAft>
                <a:spcPts val="0"/>
              </a:spcAft>
              <a:buClr>
                <a:srgbClr val="000000"/>
              </a:buClr>
              <a:buSzPts val="900"/>
              <a:buFont typeface="Arial"/>
              <a:buNone/>
            </a:pPr>
            <a:endParaRPr sz="900">
              <a:solidFill>
                <a:schemeClr val="dk2"/>
              </a:solidFill>
              <a:latin typeface="Source Sans Pro"/>
              <a:ea typeface="Source Sans Pro"/>
              <a:cs typeface="Source Sans Pro"/>
              <a:sym typeface="Source Sans Pro"/>
            </a:endParaRPr>
          </a:p>
        </p:txBody>
      </p:sp>
      <p:sp>
        <p:nvSpPr>
          <p:cNvPr id="160" name="Google Shape;160;p26"/>
          <p:cNvSpPr txBox="1"/>
          <p:nvPr/>
        </p:nvSpPr>
        <p:spPr>
          <a:xfrm>
            <a:off x="2743488" y="1156100"/>
            <a:ext cx="26151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CN" sz="900">
                <a:latin typeface="Source Sans Pro"/>
                <a:ea typeface="Source Sans Pro"/>
                <a:cs typeface="Source Sans Pro"/>
                <a:sym typeface="Source Sans Pro"/>
              </a:rPr>
              <a:t>1984–2005: </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zh-CN" sz="900">
                <a:solidFill>
                  <a:schemeClr val="dk2"/>
                </a:solidFill>
                <a:latin typeface="Source Sans Pro"/>
                <a:ea typeface="Source Sans Pro"/>
                <a:cs typeface="Source Sans Pro"/>
                <a:sym typeface="Source Sans Pro"/>
              </a:rPr>
              <a:t>Michael Eisner's leadership</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zh-CN" sz="900">
                <a:solidFill>
                  <a:schemeClr val="dk2"/>
                </a:solidFill>
                <a:latin typeface="Source Sans Pro"/>
                <a:ea typeface="Source Sans Pro"/>
                <a:cs typeface="Source Sans Pro"/>
                <a:sym typeface="Source Sans Pro"/>
              </a:rPr>
              <a:t>Disney Renaissance</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None/>
            </a:pPr>
            <a:r>
              <a:rPr lang="zh-CN" sz="900">
                <a:solidFill>
                  <a:schemeClr val="dk2"/>
                </a:solidFill>
                <a:latin typeface="Source Sans Pro"/>
                <a:ea typeface="Source Sans Pro"/>
                <a:cs typeface="Source Sans Pro"/>
                <a:sym typeface="Source Sans Pro"/>
              </a:rPr>
              <a:t>"Save Disney" campaign</a:t>
            </a:r>
            <a:endParaRPr sz="900">
              <a:solidFill>
                <a:schemeClr val="dk2"/>
              </a:solidFill>
              <a:latin typeface="Source Sans Pro"/>
              <a:ea typeface="Source Sans Pro"/>
              <a:cs typeface="Source Sans Pro"/>
              <a:sym typeface="Source Sans Pro"/>
            </a:endParaRPr>
          </a:p>
        </p:txBody>
      </p:sp>
      <p:sp>
        <p:nvSpPr>
          <p:cNvPr id="161" name="Google Shape;161;p26"/>
          <p:cNvSpPr txBox="1"/>
          <p:nvPr/>
        </p:nvSpPr>
        <p:spPr>
          <a:xfrm>
            <a:off x="5436010" y="1156100"/>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zh-CN" sz="900">
                <a:solidFill>
                  <a:schemeClr val="dk2"/>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2020–present</a:t>
            </a:r>
            <a:endParaRPr/>
          </a:p>
          <a:p>
            <a:pPr marL="0" marR="0" lvl="0" indent="0" algn="ctr" rtl="0">
              <a:lnSpc>
                <a:spcPct val="100000"/>
              </a:lnSpc>
              <a:spcBef>
                <a:spcPts val="0"/>
              </a:spcBef>
              <a:spcAft>
                <a:spcPts val="0"/>
              </a:spcAft>
              <a:buNone/>
            </a:pPr>
            <a:r>
              <a:rPr lang="zh-CN" sz="900">
                <a:solidFill>
                  <a:schemeClr val="dk2"/>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Bob Chapek's leadership</a:t>
            </a:r>
            <a:endParaRPr/>
          </a:p>
          <a:p>
            <a:pPr marL="0" marR="0" lvl="0" indent="0" algn="ctr" rtl="0">
              <a:lnSpc>
                <a:spcPct val="100000"/>
              </a:lnSpc>
              <a:spcBef>
                <a:spcPts val="0"/>
              </a:spcBef>
              <a:spcAft>
                <a:spcPts val="0"/>
              </a:spcAft>
              <a:buNone/>
            </a:pPr>
            <a:r>
              <a:rPr lang="zh-CN" sz="900">
                <a:solidFill>
                  <a:schemeClr val="dk2"/>
                </a:solidFill>
                <a:uFill>
                  <a:noFill/>
                </a:uFill>
                <a:latin typeface="Source Sans Pro"/>
                <a:ea typeface="Source Sans Pro"/>
                <a:cs typeface="Source Sans Pro"/>
                <a:sym typeface="Source Sans Pro"/>
                <a:hlinkClick r:id="rId4">
                  <a:extLst>
                    <a:ext uri="{A12FA001-AC4F-418D-AE19-62706E023703}">
                      <ahyp:hlinkClr xmlns:ahyp="http://schemas.microsoft.com/office/drawing/2018/hyperlinkcolor" val="tx"/>
                    </a:ext>
                  </a:extLst>
                </a:hlinkClick>
              </a:rPr>
              <a:t>COVID-19 pandemic</a:t>
            </a:r>
            <a:endParaRPr sz="900">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Arial"/>
              <a:buNone/>
            </a:pPr>
            <a:endParaRPr sz="900">
              <a:latin typeface="Source Sans Pro"/>
              <a:ea typeface="Source Sans Pro"/>
              <a:cs typeface="Source Sans Pro"/>
              <a:sym typeface="Source Sans Pro"/>
            </a:endParaRPr>
          </a:p>
        </p:txBody>
      </p:sp>
      <p:sp>
        <p:nvSpPr>
          <p:cNvPr id="162" name="Google Shape;162;p26"/>
          <p:cNvSpPr txBox="1"/>
          <p:nvPr/>
        </p:nvSpPr>
        <p:spPr>
          <a:xfrm>
            <a:off x="1786350" y="4063600"/>
            <a:ext cx="2424900" cy="438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zh-CN" sz="900">
                <a:latin typeface="Source Sans Pro"/>
                <a:ea typeface="Source Sans Pro"/>
                <a:cs typeface="Source Sans Pro"/>
                <a:sym typeface="Source Sans Pro"/>
              </a:rPr>
              <a:t>1966–1984: </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Arial"/>
              <a:buNone/>
            </a:pPr>
            <a:r>
              <a:rPr lang="zh-CN" sz="900">
                <a:solidFill>
                  <a:schemeClr val="dk2"/>
                </a:solidFill>
                <a:latin typeface="Source Sans Pro"/>
                <a:ea typeface="Source Sans Pro"/>
                <a:cs typeface="Source Sans Pro"/>
                <a:sym typeface="Source Sans Pro"/>
              </a:rPr>
              <a:t>Roy O. Disney's leadership and death</a:t>
            </a:r>
            <a:endParaRPr sz="900">
              <a:solidFill>
                <a:schemeClr val="dk2"/>
              </a:solidFill>
              <a:latin typeface="Source Sans Pro"/>
              <a:ea typeface="Source Sans Pro"/>
              <a:cs typeface="Source Sans Pro"/>
              <a:sym typeface="Source Sans Pro"/>
            </a:endParaRPr>
          </a:p>
          <a:p>
            <a:pPr marL="0" marR="0" lvl="0" indent="0" algn="ctr" rtl="0">
              <a:lnSpc>
                <a:spcPct val="100000"/>
              </a:lnSpc>
              <a:spcBef>
                <a:spcPts val="0"/>
              </a:spcBef>
              <a:spcAft>
                <a:spcPts val="0"/>
              </a:spcAft>
              <a:buClr>
                <a:srgbClr val="000000"/>
              </a:buClr>
              <a:buSzPts val="900"/>
              <a:buFont typeface="Arial"/>
              <a:buNone/>
            </a:pPr>
            <a:r>
              <a:rPr lang="zh-CN" sz="900">
                <a:solidFill>
                  <a:schemeClr val="dk2"/>
                </a:solidFill>
                <a:latin typeface="Source Sans Pro"/>
                <a:ea typeface="Source Sans Pro"/>
                <a:cs typeface="Source Sans Pro"/>
                <a:sym typeface="Source Sans Pro"/>
              </a:rPr>
              <a:t>Walt Disney World</a:t>
            </a:r>
            <a:endParaRPr sz="900">
              <a:solidFill>
                <a:schemeClr val="dk2"/>
              </a:solidFill>
              <a:latin typeface="Source Sans Pro"/>
              <a:ea typeface="Source Sans Pro"/>
              <a:cs typeface="Source Sans Pro"/>
              <a:sym typeface="Source Sans Pro"/>
            </a:endParaRPr>
          </a:p>
        </p:txBody>
      </p:sp>
      <p:sp>
        <p:nvSpPr>
          <p:cNvPr id="163" name="Google Shape;163;p26"/>
          <p:cNvSpPr txBox="1"/>
          <p:nvPr/>
        </p:nvSpPr>
        <p:spPr>
          <a:xfrm>
            <a:off x="4446255" y="4063600"/>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zh-CN" sz="900">
                <a:uFill>
                  <a:noFill/>
                </a:uFill>
                <a:latin typeface="Source Sans Pro"/>
                <a:ea typeface="Source Sans Pro"/>
                <a:cs typeface="Source Sans Pro"/>
                <a:sym typeface="Source Sans Pro"/>
                <a:hlinkClick r:id="rId5"/>
              </a:rPr>
              <a:t>2005–2020:</a:t>
            </a:r>
            <a:r>
              <a:rPr lang="zh-CN" sz="900">
                <a:solidFill>
                  <a:schemeClr val="dk2"/>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 </a:t>
            </a:r>
            <a:endParaRPr/>
          </a:p>
          <a:p>
            <a:pPr marL="0" marR="0" lvl="0" indent="0" algn="ctr" rtl="0">
              <a:lnSpc>
                <a:spcPct val="100000"/>
              </a:lnSpc>
              <a:spcBef>
                <a:spcPts val="0"/>
              </a:spcBef>
              <a:spcAft>
                <a:spcPts val="0"/>
              </a:spcAft>
              <a:buClr>
                <a:srgbClr val="000000"/>
              </a:buClr>
              <a:buSzPts val="900"/>
              <a:buFont typeface="Arial"/>
              <a:buNone/>
            </a:pPr>
            <a:r>
              <a:rPr lang="zh-CN" sz="900">
                <a:solidFill>
                  <a:schemeClr val="dk2"/>
                </a:solidFill>
                <a:uFill>
                  <a:noFill/>
                </a:uFill>
                <a:latin typeface="Source Sans Pro"/>
                <a:ea typeface="Source Sans Pro"/>
                <a:cs typeface="Source Sans Pro"/>
                <a:sym typeface="Source Sans Pro"/>
                <a:hlinkClick r:id="rId5">
                  <a:extLst>
                    <a:ext uri="{A12FA001-AC4F-418D-AE19-62706E023703}">
                      <ahyp:hlinkClr xmlns:ahyp="http://schemas.microsoft.com/office/drawing/2018/hyperlinkcolor" val="tx"/>
                    </a:ext>
                  </a:extLst>
                </a:hlinkClick>
              </a:rPr>
              <a:t>Bob Iger's leadership Company expansion</a:t>
            </a:r>
            <a:endParaRPr sz="1000" u="sng">
              <a:solidFill>
                <a:srgbClr val="0645AD"/>
              </a:solidFill>
              <a:highlight>
                <a:srgbClr val="F8F9FA"/>
              </a:highlight>
              <a:hlinkClick r:id="rId5">
                <a:extLst>
                  <a:ext uri="{A12FA001-AC4F-418D-AE19-62706E023703}">
                    <ahyp:hlinkClr xmlns:ahyp="http://schemas.microsoft.com/office/drawing/2018/hyperlinkcolor" val="tx"/>
                  </a:ext>
                </a:extLst>
              </a:hlinkClick>
            </a:endParaRPr>
          </a:p>
          <a:p>
            <a:pPr marL="0" marR="0" lvl="0" indent="0" algn="ctr" rtl="0">
              <a:lnSpc>
                <a:spcPct val="100000"/>
              </a:lnSpc>
              <a:spcBef>
                <a:spcPts val="0"/>
              </a:spcBef>
              <a:spcAft>
                <a:spcPts val="0"/>
              </a:spcAft>
              <a:buClr>
                <a:srgbClr val="000000"/>
              </a:buClr>
              <a:buSzPts val="900"/>
              <a:buFont typeface="Arial"/>
              <a:buNone/>
            </a:pPr>
            <a:endParaRPr sz="900">
              <a:solidFill>
                <a:schemeClr val="dk2"/>
              </a:solidFill>
              <a:latin typeface="Source Sans Pro"/>
              <a:ea typeface="Source Sans Pro"/>
              <a:cs typeface="Source Sans Pro"/>
              <a:sym typeface="Source Sans Pro"/>
            </a:endParaRPr>
          </a:p>
        </p:txBody>
      </p:sp>
      <p:sp>
        <p:nvSpPr>
          <p:cNvPr id="164" name="Google Shape;164;p26"/>
          <p:cNvSpPr/>
          <p:nvPr/>
        </p:nvSpPr>
        <p:spPr>
          <a:xfrm>
            <a:off x="5358274"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b="0" i="0" u="none" strike="noStrike" cap="none">
              <a:solidFill>
                <a:schemeClr val="lt1"/>
              </a:solidFill>
              <a:latin typeface="Source Sans Pro"/>
              <a:ea typeface="Source Sans Pro"/>
              <a:cs typeface="Source Sans Pro"/>
              <a:sym typeface="Source Sans Pro"/>
            </a:endParaRPr>
          </a:p>
        </p:txBody>
      </p:sp>
      <p:sp>
        <p:nvSpPr>
          <p:cNvPr id="165" name="Google Shape;165;p26"/>
          <p:cNvSpPr/>
          <p:nvPr/>
        </p:nvSpPr>
        <p:spPr>
          <a:xfrm>
            <a:off x="35914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b="0" i="0" u="none" strike="noStrike" cap="none">
              <a:solidFill>
                <a:schemeClr val="lt1"/>
              </a:solidFill>
              <a:latin typeface="Source Sans Pro"/>
              <a:ea typeface="Source Sans Pro"/>
              <a:cs typeface="Source Sans Pro"/>
              <a:sym typeface="Source Sans Pro"/>
            </a:endParaRPr>
          </a:p>
        </p:txBody>
      </p:sp>
      <p:sp>
        <p:nvSpPr>
          <p:cNvPr id="166" name="Google Shape;166;p26"/>
          <p:cNvSpPr/>
          <p:nvPr/>
        </p:nvSpPr>
        <p:spPr>
          <a:xfrm>
            <a:off x="17667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b="0" i="0" u="none" strike="noStrike" cap="none">
              <a:solidFill>
                <a:schemeClr val="lt1"/>
              </a:solidFill>
              <a:latin typeface="Source Sans Pro"/>
              <a:ea typeface="Source Sans Pro"/>
              <a:cs typeface="Source Sans Pro"/>
              <a:sym typeface="Source Sans Pro"/>
            </a:endParaRPr>
          </a:p>
        </p:txBody>
      </p:sp>
      <p:sp>
        <p:nvSpPr>
          <p:cNvPr id="167" name="Google Shape;167;p26"/>
          <p:cNvSpPr/>
          <p:nvPr/>
        </p:nvSpPr>
        <p:spPr>
          <a:xfrm>
            <a:off x="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
        <p:nvSpPr>
          <p:cNvPr id="168" name="Google Shape;168;p26"/>
          <p:cNvSpPr/>
          <p:nvPr/>
        </p:nvSpPr>
        <p:spPr>
          <a:xfrm>
            <a:off x="4370051" y="3514212"/>
            <a:ext cx="1468500" cy="1452600"/>
          </a:xfrm>
          <a:prstGeom prst="ellipse">
            <a:avLst/>
          </a:prstGeom>
          <a:noFill/>
          <a:ln w="28575" cap="flat" cmpd="sng">
            <a:solidFill>
              <a:srgbClr val="CFD8DC"/>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263238"/>
              </a:solidFill>
              <a:latin typeface="Source Sans Pro"/>
              <a:ea typeface="Source Sans Pro"/>
              <a:cs typeface="Source Sans Pro"/>
              <a:sym typeface="Source Sans Pro"/>
            </a:endParaRPr>
          </a:p>
        </p:txBody>
      </p:sp>
      <p:sp>
        <p:nvSpPr>
          <p:cNvPr id="169" name="Google Shape;169;p26"/>
          <p:cNvSpPr/>
          <p:nvPr/>
        </p:nvSpPr>
        <p:spPr>
          <a:xfrm>
            <a:off x="5344951" y="786312"/>
            <a:ext cx="1468500" cy="1452600"/>
          </a:xfrm>
          <a:prstGeom prst="ellipse">
            <a:avLst/>
          </a:prstGeom>
          <a:noFill/>
          <a:ln w="28575" cap="flat" cmpd="sng">
            <a:solidFill>
              <a:srgbClr val="CFD8DC"/>
            </a:solidFill>
            <a:prstDash val="solid"/>
            <a:round/>
            <a:headEnd type="none" w="sm" len="sm"/>
            <a:tailEnd type="none" w="sm" len="sm"/>
          </a:ln>
          <a:effectLst>
            <a:outerShdw blurRad="57150" dist="19050" dir="5400000" algn="bl" rotWithShape="0">
              <a:srgbClr val="000000">
                <a:alpha val="50000"/>
              </a:srgbClr>
            </a:outerShdw>
            <a:reflection endPos="30000" dist="38100" dir="5400000" fadeDir="5400012" sy="-100000" algn="bl" rotWithShape="0"/>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1" i="0" u="none" strike="noStrike" cap="none">
              <a:solidFill>
                <a:srgbClr val="263238"/>
              </a:solidFill>
              <a:latin typeface="Source Sans Pro"/>
              <a:ea typeface="Source Sans Pro"/>
              <a:cs typeface="Source Sans Pro"/>
              <a:sym typeface="Source Sans Pr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7"/>
          <p:cNvSpPr txBox="1">
            <a:spLocks noGrp="1"/>
          </p:cNvSpPr>
          <p:nvPr>
            <p:ph type="sldNum" idx="12"/>
          </p:nvPr>
        </p:nvSpPr>
        <p:spPr>
          <a:xfrm>
            <a:off x="8404384" y="54356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4</a:t>
            </a:fld>
            <a:endParaRPr/>
          </a:p>
        </p:txBody>
      </p:sp>
      <p:sp>
        <p:nvSpPr>
          <p:cNvPr id="175" name="Google Shape;175;p27"/>
          <p:cNvSpPr txBox="1">
            <a:spLocks noGrp="1"/>
          </p:cNvSpPr>
          <p:nvPr>
            <p:ph type="title"/>
          </p:nvPr>
        </p:nvSpPr>
        <p:spPr>
          <a:xfrm>
            <a:off x="242425" y="2104375"/>
            <a:ext cx="1079700" cy="702600"/>
          </a:xfrm>
          <a:prstGeom prst="rect">
            <a:avLst/>
          </a:prstGeom>
          <a:noFill/>
          <a:ln>
            <a:noFill/>
          </a:ln>
        </p:spPr>
        <p:txBody>
          <a:bodyPr spcFirstLastPara="1" wrap="square" lIns="91425" tIns="91425" rIns="91425" bIns="91425" anchor="b" anchorCtr="0">
            <a:noAutofit/>
          </a:bodyPr>
          <a:lstStyle/>
          <a:p>
            <a:pPr marL="0" lvl="0" indent="0" algn="ctr" rtl="0">
              <a:spcBef>
                <a:spcPts val="600"/>
              </a:spcBef>
              <a:spcAft>
                <a:spcPts val="0"/>
              </a:spcAft>
              <a:buNone/>
            </a:pPr>
            <a:r>
              <a:rPr lang="zh-CN" sz="1800" b="1">
                <a:solidFill>
                  <a:schemeClr val="dk1"/>
                </a:solidFill>
                <a:latin typeface="Source Sans Pro"/>
                <a:ea typeface="Source Sans Pro"/>
                <a:cs typeface="Source Sans Pro"/>
                <a:sym typeface="Source Sans Pro"/>
              </a:rPr>
              <a:t>Business </a:t>
            </a:r>
            <a:endParaRPr sz="1800" b="1">
              <a:solidFill>
                <a:schemeClr val="dk1"/>
              </a:solidFill>
              <a:latin typeface="Source Sans Pro"/>
              <a:ea typeface="Source Sans Pro"/>
              <a:cs typeface="Source Sans Pro"/>
              <a:sym typeface="Source Sans Pro"/>
            </a:endParaRPr>
          </a:p>
          <a:p>
            <a:pPr marL="0" lvl="0" indent="0" algn="ctr" rtl="0">
              <a:spcBef>
                <a:spcPts val="600"/>
              </a:spcBef>
              <a:spcAft>
                <a:spcPts val="0"/>
              </a:spcAft>
              <a:buNone/>
            </a:pPr>
            <a:r>
              <a:rPr lang="zh-CN" sz="1800" b="1">
                <a:solidFill>
                  <a:schemeClr val="dk1"/>
                </a:solidFill>
                <a:latin typeface="Source Sans Pro"/>
                <a:ea typeface="Source Sans Pro"/>
                <a:cs typeface="Source Sans Pro"/>
                <a:sym typeface="Source Sans Pro"/>
              </a:rPr>
              <a:t>Model</a:t>
            </a:r>
            <a:endParaRPr/>
          </a:p>
        </p:txBody>
      </p:sp>
      <p:sp>
        <p:nvSpPr>
          <p:cNvPr id="176" name="Google Shape;176;p27"/>
          <p:cNvSpPr/>
          <p:nvPr/>
        </p:nvSpPr>
        <p:spPr>
          <a:xfrm>
            <a:off x="5358274"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b="0" i="0" u="none" strike="noStrike" cap="none">
              <a:solidFill>
                <a:schemeClr val="lt1"/>
              </a:solidFill>
              <a:latin typeface="Source Sans Pro"/>
              <a:ea typeface="Source Sans Pro"/>
              <a:cs typeface="Source Sans Pro"/>
              <a:sym typeface="Source Sans Pro"/>
            </a:endParaRPr>
          </a:p>
        </p:txBody>
      </p:sp>
      <p:sp>
        <p:nvSpPr>
          <p:cNvPr id="177" name="Google Shape;177;p27"/>
          <p:cNvSpPr/>
          <p:nvPr/>
        </p:nvSpPr>
        <p:spPr>
          <a:xfrm>
            <a:off x="35914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b="0" i="0" u="none" strike="noStrike" cap="none">
              <a:solidFill>
                <a:schemeClr val="lt1"/>
              </a:solidFill>
              <a:latin typeface="Source Sans Pro"/>
              <a:ea typeface="Source Sans Pro"/>
              <a:cs typeface="Source Sans Pro"/>
              <a:sym typeface="Source Sans Pro"/>
            </a:endParaRPr>
          </a:p>
        </p:txBody>
      </p:sp>
      <p:sp>
        <p:nvSpPr>
          <p:cNvPr id="178" name="Google Shape;178;p27"/>
          <p:cNvSpPr/>
          <p:nvPr/>
        </p:nvSpPr>
        <p:spPr>
          <a:xfrm>
            <a:off x="17667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b="0" i="0" u="none" strike="noStrike" cap="none">
              <a:solidFill>
                <a:schemeClr val="lt1"/>
              </a:solidFill>
              <a:latin typeface="Source Sans Pro"/>
              <a:ea typeface="Source Sans Pro"/>
              <a:cs typeface="Source Sans Pro"/>
              <a:sym typeface="Source Sans Pro"/>
            </a:endParaRPr>
          </a:p>
        </p:txBody>
      </p:sp>
      <p:sp>
        <p:nvSpPr>
          <p:cNvPr id="179" name="Google Shape;179;p27"/>
          <p:cNvSpPr/>
          <p:nvPr/>
        </p:nvSpPr>
        <p:spPr>
          <a:xfrm>
            <a:off x="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marR="0" lvl="0" indent="457200" algn="l" rtl="0">
              <a:lnSpc>
                <a:spcPct val="100000"/>
              </a:lnSpc>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pic>
        <p:nvPicPr>
          <p:cNvPr id="180" name="Google Shape;180;p27"/>
          <p:cNvPicPr preferRelativeResize="0"/>
          <p:nvPr/>
        </p:nvPicPr>
        <p:blipFill>
          <a:blip r:embed="rId3">
            <a:alphaModFix/>
          </a:blip>
          <a:stretch>
            <a:fillRect/>
          </a:stretch>
        </p:blipFill>
        <p:spPr>
          <a:xfrm>
            <a:off x="1569900" y="565050"/>
            <a:ext cx="7188500" cy="436155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8"/>
          <p:cNvSpPr txBox="1">
            <a:spLocks noGrp="1"/>
          </p:cNvSpPr>
          <p:nvPr>
            <p:ph type="title"/>
          </p:nvPr>
        </p:nvSpPr>
        <p:spPr>
          <a:xfrm>
            <a:off x="249546" y="698771"/>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a:t>Financial Analysis</a:t>
            </a:r>
            <a:endParaRPr/>
          </a:p>
        </p:txBody>
      </p:sp>
      <p:sp>
        <p:nvSpPr>
          <p:cNvPr id="186" name="Google Shape;186;p28"/>
          <p:cNvSpPr txBox="1"/>
          <p:nvPr/>
        </p:nvSpPr>
        <p:spPr>
          <a:xfrm>
            <a:off x="332398" y="1488100"/>
            <a:ext cx="22029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sz="2000" b="1">
                <a:solidFill>
                  <a:schemeClr val="dk1"/>
                </a:solidFill>
                <a:latin typeface="Source Sans Pro"/>
                <a:ea typeface="Source Sans Pro"/>
                <a:cs typeface="Source Sans Pro"/>
                <a:sym typeface="Source Sans Pro"/>
              </a:rPr>
              <a:t>Ratio Analysis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b="0" i="0" u="none" strike="noStrike" cap="none">
                <a:solidFill>
                  <a:srgbClr val="263238"/>
                </a:solidFill>
                <a:latin typeface="Source Sans Pro"/>
                <a:ea typeface="Source Sans Pro"/>
                <a:cs typeface="Source Sans Pro"/>
                <a:sym typeface="Source Sans Pro"/>
              </a:rPr>
              <a:t>Liquidity Ratios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b="0" i="0" u="none" strike="noStrike" cap="none">
                <a:solidFill>
                  <a:srgbClr val="263238"/>
                </a:solidFill>
                <a:latin typeface="Source Sans Pro"/>
                <a:ea typeface="Source Sans Pro"/>
                <a:cs typeface="Source Sans Pro"/>
                <a:sym typeface="Source Sans Pro"/>
              </a:rPr>
              <a:t>Asset Ratios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b="0" i="0" u="none" strike="noStrike" cap="none">
                <a:solidFill>
                  <a:srgbClr val="263238"/>
                </a:solidFill>
                <a:latin typeface="Source Sans Pro"/>
                <a:ea typeface="Source Sans Pro"/>
                <a:cs typeface="Source Sans Pro"/>
                <a:sym typeface="Source Sans Pro"/>
              </a:rPr>
              <a:t>Profitability Ratios</a:t>
            </a:r>
            <a:endParaRPr sz="1600"/>
          </a:p>
          <a:p>
            <a:pPr marL="285750" marR="0" lvl="0" indent="-298450" algn="l" rtl="0">
              <a:lnSpc>
                <a:spcPct val="100000"/>
              </a:lnSpc>
              <a:spcBef>
                <a:spcPts val="600"/>
              </a:spcBef>
              <a:spcAft>
                <a:spcPts val="0"/>
              </a:spcAft>
              <a:buClr>
                <a:srgbClr val="000000"/>
              </a:buClr>
              <a:buSzPts val="1600"/>
              <a:buFont typeface="Arial"/>
              <a:buChar char="•"/>
            </a:pPr>
            <a:r>
              <a:rPr lang="zh-CN" sz="1600" b="0" i="0" u="none" strike="noStrike" cap="none">
                <a:solidFill>
                  <a:srgbClr val="263238"/>
                </a:solidFill>
                <a:latin typeface="Source Sans Pro"/>
                <a:ea typeface="Source Sans Pro"/>
                <a:cs typeface="Source Sans Pro"/>
                <a:sym typeface="Source Sans Pro"/>
              </a:rPr>
              <a:t>Debt Ratios</a:t>
            </a:r>
            <a:endParaRPr sz="1600" b="0" i="0" u="none" strike="noStrike" cap="none">
              <a:solidFill>
                <a:srgbClr val="263238"/>
              </a:solidFill>
              <a:latin typeface="Source Sans Pro"/>
              <a:ea typeface="Source Sans Pro"/>
              <a:cs typeface="Source Sans Pro"/>
              <a:sym typeface="Source Sans Pro"/>
            </a:endParaRPr>
          </a:p>
        </p:txBody>
      </p:sp>
      <p:sp>
        <p:nvSpPr>
          <p:cNvPr id="187" name="Google Shape;187;p28"/>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5</a:t>
            </a:fld>
            <a:endParaRPr/>
          </a:p>
        </p:txBody>
      </p:sp>
      <p:pic>
        <p:nvPicPr>
          <p:cNvPr id="188" name="Google Shape;188;p28" descr="Table&#10;&#10;Description automatically generated"/>
          <p:cNvPicPr preferRelativeResize="0"/>
          <p:nvPr/>
        </p:nvPicPr>
        <p:blipFill rotWithShape="1">
          <a:blip r:embed="rId3">
            <a:alphaModFix/>
          </a:blip>
          <a:srcRect/>
          <a:stretch/>
        </p:blipFill>
        <p:spPr>
          <a:xfrm>
            <a:off x="2821813" y="1242118"/>
            <a:ext cx="3089350" cy="1169514"/>
          </a:xfrm>
          <a:prstGeom prst="rect">
            <a:avLst/>
          </a:prstGeom>
          <a:noFill/>
          <a:ln>
            <a:noFill/>
          </a:ln>
        </p:spPr>
      </p:pic>
      <p:pic>
        <p:nvPicPr>
          <p:cNvPr id="189" name="Google Shape;189;p28"/>
          <p:cNvPicPr preferRelativeResize="0"/>
          <p:nvPr/>
        </p:nvPicPr>
        <p:blipFill rotWithShape="1">
          <a:blip r:embed="rId4">
            <a:alphaModFix/>
          </a:blip>
          <a:srcRect/>
          <a:stretch/>
        </p:blipFill>
        <p:spPr>
          <a:xfrm>
            <a:off x="6102378" y="1096178"/>
            <a:ext cx="2737301" cy="2400824"/>
          </a:xfrm>
          <a:prstGeom prst="rect">
            <a:avLst/>
          </a:prstGeom>
          <a:noFill/>
          <a:ln>
            <a:noFill/>
          </a:ln>
        </p:spPr>
      </p:pic>
      <p:pic>
        <p:nvPicPr>
          <p:cNvPr id="190" name="Google Shape;190;p28"/>
          <p:cNvPicPr preferRelativeResize="0"/>
          <p:nvPr/>
        </p:nvPicPr>
        <p:blipFill rotWithShape="1">
          <a:blip r:embed="rId5">
            <a:alphaModFix/>
          </a:blip>
          <a:srcRect/>
          <a:stretch/>
        </p:blipFill>
        <p:spPr>
          <a:xfrm>
            <a:off x="2818450" y="2507400"/>
            <a:ext cx="3089350" cy="1714776"/>
          </a:xfrm>
          <a:prstGeom prst="rect">
            <a:avLst/>
          </a:prstGeom>
          <a:noFill/>
          <a:ln>
            <a:noFill/>
          </a:ln>
        </p:spPr>
      </p:pic>
      <p:pic>
        <p:nvPicPr>
          <p:cNvPr id="191" name="Google Shape;191;p28"/>
          <p:cNvPicPr preferRelativeResize="0"/>
          <p:nvPr/>
        </p:nvPicPr>
        <p:blipFill rotWithShape="1">
          <a:blip r:embed="rId6">
            <a:alphaModFix/>
          </a:blip>
          <a:srcRect/>
          <a:stretch/>
        </p:blipFill>
        <p:spPr>
          <a:xfrm>
            <a:off x="6095451" y="3622426"/>
            <a:ext cx="2778276" cy="710425"/>
          </a:xfrm>
          <a:prstGeom prst="rect">
            <a:avLst/>
          </a:prstGeom>
          <a:noFill/>
          <a:ln>
            <a:noFill/>
          </a:ln>
        </p:spPr>
      </p:pic>
      <p:sp>
        <p:nvSpPr>
          <p:cNvPr id="192" name="Google Shape;192;p28"/>
          <p:cNvSpPr/>
          <p:nvPr/>
        </p:nvSpPr>
        <p:spPr>
          <a:xfrm>
            <a:off x="50392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193" name="Google Shape;193;p28"/>
          <p:cNvSpPr/>
          <p:nvPr/>
        </p:nvSpPr>
        <p:spPr>
          <a:xfrm>
            <a:off x="32145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194" name="Google Shape;194;p28"/>
          <p:cNvSpPr/>
          <p:nvPr/>
        </p:nvSpPr>
        <p:spPr>
          <a:xfrm>
            <a:off x="1447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195" name="Google Shape;195;p28"/>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9"/>
          <p:cNvSpPr txBox="1">
            <a:spLocks noGrp="1"/>
          </p:cNvSpPr>
          <p:nvPr>
            <p:ph type="title"/>
          </p:nvPr>
        </p:nvSpPr>
        <p:spPr>
          <a:xfrm>
            <a:off x="240907" y="616995"/>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b="1">
                <a:solidFill>
                  <a:schemeClr val="dk1"/>
                </a:solidFill>
                <a:latin typeface="Source Sans Pro"/>
                <a:ea typeface="Source Sans Pro"/>
                <a:cs typeface="Source Sans Pro"/>
                <a:sym typeface="Source Sans Pro"/>
              </a:rPr>
              <a:t>Liquidity Ratio</a:t>
            </a:r>
            <a:endParaRPr/>
          </a:p>
        </p:txBody>
      </p:sp>
      <p:sp>
        <p:nvSpPr>
          <p:cNvPr id="201" name="Google Shape;201;p29"/>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6</a:t>
            </a:fld>
            <a:endParaRPr/>
          </a:p>
        </p:txBody>
      </p:sp>
      <p:pic>
        <p:nvPicPr>
          <p:cNvPr id="202" name="Google Shape;202;p29"/>
          <p:cNvPicPr preferRelativeResize="0"/>
          <p:nvPr/>
        </p:nvPicPr>
        <p:blipFill rotWithShape="1">
          <a:blip r:embed="rId3">
            <a:alphaModFix/>
          </a:blip>
          <a:srcRect/>
          <a:stretch/>
        </p:blipFill>
        <p:spPr>
          <a:xfrm>
            <a:off x="588401" y="1367885"/>
            <a:ext cx="7967208" cy="1563901"/>
          </a:xfrm>
          <a:prstGeom prst="rect">
            <a:avLst/>
          </a:prstGeom>
          <a:noFill/>
          <a:ln>
            <a:noFill/>
          </a:ln>
        </p:spPr>
      </p:pic>
      <p:sp>
        <p:nvSpPr>
          <p:cNvPr id="203" name="Google Shape;203;p29"/>
          <p:cNvSpPr txBox="1"/>
          <p:nvPr/>
        </p:nvSpPr>
        <p:spPr>
          <a:xfrm>
            <a:off x="612255" y="3052416"/>
            <a:ext cx="80706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sz="1800" b="1">
                <a:solidFill>
                  <a:schemeClr val="dk1"/>
                </a:solidFill>
                <a:latin typeface="Source Sans Pro"/>
                <a:ea typeface="Source Sans Pro"/>
                <a:cs typeface="Source Sans Pro"/>
                <a:sym typeface="Source Sans Pro"/>
              </a:rPr>
              <a:t>Conclusion</a:t>
            </a:r>
            <a:endParaRPr/>
          </a:p>
          <a:p>
            <a:pPr marL="285750" marR="0" lvl="0" indent="-285750" algn="l" rtl="0">
              <a:lnSpc>
                <a:spcPct val="100000"/>
              </a:lnSpc>
              <a:spcBef>
                <a:spcPts val="600"/>
              </a:spcBef>
              <a:spcAft>
                <a:spcPts val="0"/>
              </a:spcAft>
              <a:buClr>
                <a:srgbClr val="000000"/>
              </a:buClr>
              <a:buSzPts val="1400"/>
              <a:buFont typeface="Arial"/>
              <a:buChar char="•"/>
            </a:pPr>
            <a:r>
              <a:rPr lang="zh-CN" sz="1400" b="0" i="0" u="none" strike="noStrike" cap="none">
                <a:solidFill>
                  <a:srgbClr val="263238"/>
                </a:solidFill>
                <a:latin typeface="Source Sans Pro"/>
                <a:ea typeface="Source Sans Pro"/>
                <a:cs typeface="Source Sans Pro"/>
                <a:sym typeface="Source Sans Pro"/>
              </a:rPr>
              <a:t>Cas</a:t>
            </a:r>
            <a:r>
              <a:rPr lang="zh-CN">
                <a:solidFill>
                  <a:srgbClr val="263238"/>
                </a:solidFill>
                <a:latin typeface="Source Sans Pro"/>
                <a:ea typeface="Source Sans Pro"/>
                <a:cs typeface="Source Sans Pro"/>
                <a:sym typeface="Source Sans Pro"/>
              </a:rPr>
              <a:t>h Ratio: Investors should expect the company to shift back to a less-cash situation</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Quick Ratio: Investors should anticipate the quick ratio falling back to the 80%  level</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Current Ratio: The firm was able to project the perception of liquidity</a:t>
            </a:r>
            <a:endParaRPr>
              <a:solidFill>
                <a:srgbClr val="263238"/>
              </a:solidFill>
              <a:latin typeface="Source Sans Pro"/>
              <a:ea typeface="Source Sans Pro"/>
              <a:cs typeface="Source Sans Pro"/>
              <a:sym typeface="Source Sans Pro"/>
            </a:endParaRPr>
          </a:p>
          <a:p>
            <a:pPr marL="0" marR="0" lvl="0" indent="0" algn="l" rtl="0">
              <a:lnSpc>
                <a:spcPct val="100000"/>
              </a:lnSpc>
              <a:spcBef>
                <a:spcPts val="600"/>
              </a:spcBef>
              <a:spcAft>
                <a:spcPts val="0"/>
              </a:spcAft>
              <a:buNone/>
            </a:pPr>
            <a:endParaRPr sz="1400" b="0" i="0" u="none" strike="noStrike" cap="none">
              <a:solidFill>
                <a:srgbClr val="263238"/>
              </a:solidFill>
              <a:latin typeface="Source Sans Pro"/>
              <a:ea typeface="Source Sans Pro"/>
              <a:cs typeface="Source Sans Pro"/>
              <a:sym typeface="Source Sans Pro"/>
            </a:endParaRPr>
          </a:p>
        </p:txBody>
      </p:sp>
      <p:sp>
        <p:nvSpPr>
          <p:cNvPr id="204" name="Google Shape;204;p29"/>
          <p:cNvSpPr/>
          <p:nvPr/>
        </p:nvSpPr>
        <p:spPr>
          <a:xfrm>
            <a:off x="50392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05" name="Google Shape;205;p29"/>
          <p:cNvSpPr/>
          <p:nvPr/>
        </p:nvSpPr>
        <p:spPr>
          <a:xfrm>
            <a:off x="32145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06" name="Google Shape;206;p29"/>
          <p:cNvSpPr/>
          <p:nvPr/>
        </p:nvSpPr>
        <p:spPr>
          <a:xfrm>
            <a:off x="1447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07" name="Google Shape;207;p29"/>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221607" y="614245"/>
            <a:ext cx="7571700" cy="7026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SzPts val="2000"/>
              <a:buNone/>
            </a:pPr>
            <a:r>
              <a:rPr lang="zh-CN" b="1">
                <a:solidFill>
                  <a:schemeClr val="dk1"/>
                </a:solidFill>
                <a:latin typeface="Source Sans Pro"/>
                <a:ea typeface="Source Sans Pro"/>
                <a:cs typeface="Source Sans Pro"/>
                <a:sym typeface="Source Sans Pro"/>
              </a:rPr>
              <a:t>Asset</a:t>
            </a:r>
            <a:r>
              <a:rPr lang="zh-CN"/>
              <a:t> </a:t>
            </a:r>
            <a:r>
              <a:rPr lang="zh-CN" b="1">
                <a:solidFill>
                  <a:schemeClr val="dk1"/>
                </a:solidFill>
                <a:latin typeface="Source Sans Pro"/>
                <a:ea typeface="Source Sans Pro"/>
                <a:cs typeface="Source Sans Pro"/>
                <a:sym typeface="Source Sans Pro"/>
              </a:rPr>
              <a:t>Ratio</a:t>
            </a:r>
            <a:endParaRPr/>
          </a:p>
        </p:txBody>
      </p:sp>
      <p:sp>
        <p:nvSpPr>
          <p:cNvPr id="213" name="Google Shape;213;p30"/>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7</a:t>
            </a:fld>
            <a:endParaRPr/>
          </a:p>
        </p:txBody>
      </p:sp>
      <p:pic>
        <p:nvPicPr>
          <p:cNvPr id="214" name="Google Shape;214;p30"/>
          <p:cNvPicPr preferRelativeResize="0"/>
          <p:nvPr/>
        </p:nvPicPr>
        <p:blipFill rotWithShape="1">
          <a:blip r:embed="rId3">
            <a:alphaModFix/>
          </a:blip>
          <a:srcRect/>
          <a:stretch/>
        </p:blipFill>
        <p:spPr>
          <a:xfrm>
            <a:off x="378011" y="1498361"/>
            <a:ext cx="8387978" cy="1530589"/>
          </a:xfrm>
          <a:prstGeom prst="rect">
            <a:avLst/>
          </a:prstGeom>
          <a:noFill/>
          <a:ln>
            <a:noFill/>
          </a:ln>
        </p:spPr>
      </p:pic>
      <p:sp>
        <p:nvSpPr>
          <p:cNvPr id="215" name="Google Shape;215;p30"/>
          <p:cNvSpPr txBox="1"/>
          <p:nvPr/>
        </p:nvSpPr>
        <p:spPr>
          <a:xfrm>
            <a:off x="378011" y="3134266"/>
            <a:ext cx="8070600" cy="2302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600"/>
              </a:spcBef>
              <a:spcAft>
                <a:spcPts val="0"/>
              </a:spcAft>
              <a:buNone/>
            </a:pPr>
            <a:r>
              <a:rPr lang="zh-CN" sz="1800" b="1">
                <a:solidFill>
                  <a:schemeClr val="dk1"/>
                </a:solidFill>
                <a:latin typeface="Source Sans Pro"/>
                <a:ea typeface="Source Sans Pro"/>
                <a:cs typeface="Source Sans Pro"/>
                <a:sym typeface="Source Sans Pro"/>
              </a:rPr>
              <a:t>Conclusion</a:t>
            </a:r>
            <a:endParaRPr/>
          </a:p>
          <a:p>
            <a:pPr marL="285750" marR="0" lvl="0" indent="-285750" algn="l" rtl="0">
              <a:lnSpc>
                <a:spcPct val="100000"/>
              </a:lnSpc>
              <a:spcBef>
                <a:spcPts val="600"/>
              </a:spcBef>
              <a:spcAft>
                <a:spcPts val="0"/>
              </a:spcAft>
              <a:buClr>
                <a:srgbClr val="000000"/>
              </a:buClr>
              <a:buSzPts val="1400"/>
              <a:buFont typeface="Arial"/>
              <a:buChar char="•"/>
            </a:pPr>
            <a:r>
              <a:rPr lang="zh-CN" sz="1400" b="0" i="0" u="none" strike="noStrike" cap="none">
                <a:solidFill>
                  <a:srgbClr val="263238"/>
                </a:solidFill>
                <a:latin typeface="Source Sans Pro"/>
                <a:ea typeface="Source Sans Pro"/>
                <a:cs typeface="Source Sans Pro"/>
                <a:sym typeface="Source Sans Pro"/>
              </a:rPr>
              <a:t>Account P</a:t>
            </a:r>
            <a:r>
              <a:rPr lang="zh-CN">
                <a:solidFill>
                  <a:srgbClr val="263238"/>
                </a:solidFill>
                <a:latin typeface="Source Sans Pro"/>
                <a:ea typeface="Source Sans Pro"/>
                <a:cs typeface="Source Sans Pro"/>
                <a:sym typeface="Source Sans Pro"/>
              </a:rPr>
              <a:t>ayable Tu</a:t>
            </a:r>
            <a:r>
              <a:rPr lang="zh-CN" sz="1400" b="0" i="0" u="none" strike="noStrike" cap="none">
                <a:solidFill>
                  <a:srgbClr val="263238"/>
                </a:solidFill>
                <a:latin typeface="Source Sans Pro"/>
                <a:ea typeface="Source Sans Pro"/>
                <a:cs typeface="Source Sans Pro"/>
                <a:sym typeface="Source Sans Pro"/>
              </a:rPr>
              <a:t>rnover:</a:t>
            </a:r>
            <a:r>
              <a:rPr lang="zh-CN">
                <a:solidFill>
                  <a:srgbClr val="263238"/>
                </a:solidFill>
                <a:latin typeface="Source Sans Pro"/>
                <a:ea typeface="Source Sans Pro"/>
                <a:cs typeface="Source Sans Pro"/>
                <a:sym typeface="Source Sans Pro"/>
              </a:rPr>
              <a:t> Set a consistent payment practice with suppliers</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sz="1400" b="0" i="0" u="none" strike="noStrike" cap="none">
                <a:solidFill>
                  <a:srgbClr val="263238"/>
                </a:solidFill>
                <a:latin typeface="Source Sans Pro"/>
                <a:ea typeface="Source Sans Pro"/>
                <a:cs typeface="Source Sans Pro"/>
                <a:sym typeface="Source Sans Pro"/>
              </a:rPr>
              <a:t>Account Receivable Turnover: </a:t>
            </a:r>
            <a:r>
              <a:rPr lang="zh-CN">
                <a:solidFill>
                  <a:srgbClr val="263238"/>
                </a:solidFill>
                <a:latin typeface="Source Sans Pro"/>
                <a:ea typeface="Source Sans Pro"/>
                <a:cs typeface="Source Sans Pro"/>
                <a:sym typeface="Source Sans Pro"/>
              </a:rPr>
              <a:t> Increase cash reserves </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Inventory Turnover: Free up capital for reducing debt or investing in future projects</a:t>
            </a:r>
            <a:endParaRPr/>
          </a:p>
          <a:p>
            <a:pPr marL="0" marR="0" lvl="0" indent="0" algn="l" rtl="0">
              <a:lnSpc>
                <a:spcPct val="100000"/>
              </a:lnSpc>
              <a:spcBef>
                <a:spcPts val="600"/>
              </a:spcBef>
              <a:spcAft>
                <a:spcPts val="0"/>
              </a:spcAft>
              <a:buNone/>
            </a:pPr>
            <a:endParaRPr sz="1400" b="0" i="0" u="none" strike="noStrike" cap="none">
              <a:solidFill>
                <a:srgbClr val="263238"/>
              </a:solidFill>
              <a:latin typeface="Source Sans Pro"/>
              <a:ea typeface="Source Sans Pro"/>
              <a:cs typeface="Source Sans Pro"/>
              <a:sym typeface="Source Sans Pro"/>
            </a:endParaRPr>
          </a:p>
        </p:txBody>
      </p:sp>
      <p:sp>
        <p:nvSpPr>
          <p:cNvPr id="216" name="Google Shape;216;p30"/>
          <p:cNvSpPr/>
          <p:nvPr/>
        </p:nvSpPr>
        <p:spPr>
          <a:xfrm>
            <a:off x="50392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17" name="Google Shape;217;p30"/>
          <p:cNvSpPr/>
          <p:nvPr/>
        </p:nvSpPr>
        <p:spPr>
          <a:xfrm>
            <a:off x="32145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18" name="Google Shape;218;p30"/>
          <p:cNvSpPr/>
          <p:nvPr/>
        </p:nvSpPr>
        <p:spPr>
          <a:xfrm>
            <a:off x="1447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19" name="Google Shape;219;p30"/>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1"/>
          <p:cNvSpPr txBox="1">
            <a:spLocks noGrp="1"/>
          </p:cNvSpPr>
          <p:nvPr>
            <p:ph type="title"/>
          </p:nvPr>
        </p:nvSpPr>
        <p:spPr>
          <a:xfrm>
            <a:off x="221607" y="538045"/>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b="1">
                <a:solidFill>
                  <a:schemeClr val="dk1"/>
                </a:solidFill>
                <a:latin typeface="Source Sans Pro"/>
                <a:ea typeface="Source Sans Pro"/>
                <a:cs typeface="Source Sans Pro"/>
                <a:sym typeface="Source Sans Pro"/>
              </a:rPr>
              <a:t>Profitability Ratio</a:t>
            </a:r>
            <a:endParaRPr/>
          </a:p>
        </p:txBody>
      </p:sp>
      <p:sp>
        <p:nvSpPr>
          <p:cNvPr id="225" name="Google Shape;225;p31"/>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8</a:t>
            </a:fld>
            <a:endParaRPr/>
          </a:p>
        </p:txBody>
      </p:sp>
      <p:pic>
        <p:nvPicPr>
          <p:cNvPr id="226" name="Google Shape;226;p31"/>
          <p:cNvPicPr preferRelativeResize="0"/>
          <p:nvPr/>
        </p:nvPicPr>
        <p:blipFill rotWithShape="1">
          <a:blip r:embed="rId3">
            <a:alphaModFix/>
          </a:blip>
          <a:srcRect/>
          <a:stretch/>
        </p:blipFill>
        <p:spPr>
          <a:xfrm>
            <a:off x="448413" y="1413344"/>
            <a:ext cx="8385594" cy="1584335"/>
          </a:xfrm>
          <a:prstGeom prst="rect">
            <a:avLst/>
          </a:prstGeom>
          <a:noFill/>
          <a:ln>
            <a:noFill/>
          </a:ln>
        </p:spPr>
      </p:pic>
      <p:sp>
        <p:nvSpPr>
          <p:cNvPr id="227" name="Google Shape;227;p31"/>
          <p:cNvSpPr txBox="1"/>
          <p:nvPr/>
        </p:nvSpPr>
        <p:spPr>
          <a:xfrm>
            <a:off x="378011" y="2981866"/>
            <a:ext cx="80706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sz="1800" b="1">
                <a:solidFill>
                  <a:schemeClr val="dk1"/>
                </a:solidFill>
                <a:latin typeface="Source Sans Pro"/>
                <a:ea typeface="Source Sans Pro"/>
                <a:cs typeface="Source Sans Pro"/>
                <a:sym typeface="Source Sans Pro"/>
              </a:rPr>
              <a:t>Conclusion</a:t>
            </a:r>
            <a:endParaRPr/>
          </a:p>
          <a:p>
            <a:pPr marL="285750" marR="0" lvl="0" indent="-285750" algn="l" rtl="0">
              <a:lnSpc>
                <a:spcPct val="100000"/>
              </a:lnSpc>
              <a:spcBef>
                <a:spcPts val="600"/>
              </a:spcBef>
              <a:spcAft>
                <a:spcPts val="0"/>
              </a:spcAft>
              <a:buClr>
                <a:srgbClr val="000000"/>
              </a:buClr>
              <a:buSzPts val="1400"/>
              <a:buFont typeface="Arial"/>
              <a:buChar char="•"/>
            </a:pPr>
            <a:r>
              <a:rPr lang="zh-CN" sz="1400" b="0" i="0" u="none" strike="noStrike" cap="none">
                <a:solidFill>
                  <a:srgbClr val="263238"/>
                </a:solidFill>
                <a:latin typeface="Source Sans Pro"/>
                <a:ea typeface="Source Sans Pro"/>
                <a:cs typeface="Source Sans Pro"/>
                <a:sym typeface="Source Sans Pro"/>
              </a:rPr>
              <a:t>Operating Profit</a:t>
            </a:r>
            <a:r>
              <a:rPr lang="zh-CN">
                <a:solidFill>
                  <a:srgbClr val="263238"/>
                </a:solidFill>
                <a:latin typeface="Source Sans Pro"/>
                <a:ea typeface="Source Sans Pro"/>
                <a:cs typeface="Source Sans Pro"/>
                <a:sym typeface="Source Sans Pro"/>
              </a:rPr>
              <a:t> Margin: Expect a moderate to substantial rise in operating profits</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Profit Margin: Implement a better Accounts Payable practice</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ROA: Suffer through the trough of low return on asset</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ROE: Be compensated in correlation with the elevated risk taken on</a:t>
            </a:r>
            <a:endParaRPr sz="1400" b="0" i="0" u="none" strike="noStrike" cap="none">
              <a:solidFill>
                <a:srgbClr val="263238"/>
              </a:solidFill>
              <a:latin typeface="Source Sans Pro"/>
              <a:ea typeface="Source Sans Pro"/>
              <a:cs typeface="Source Sans Pro"/>
              <a:sym typeface="Source Sans Pro"/>
            </a:endParaRPr>
          </a:p>
          <a:p>
            <a:pPr marL="0" marR="0" lvl="0" indent="0" algn="l" rtl="0">
              <a:lnSpc>
                <a:spcPct val="100000"/>
              </a:lnSpc>
              <a:spcBef>
                <a:spcPts val="600"/>
              </a:spcBef>
              <a:spcAft>
                <a:spcPts val="0"/>
              </a:spcAft>
              <a:buNone/>
            </a:pPr>
            <a:endParaRPr sz="1400" b="0" i="0" u="none" strike="noStrike" cap="none">
              <a:solidFill>
                <a:srgbClr val="263238"/>
              </a:solidFill>
              <a:latin typeface="Source Sans Pro"/>
              <a:ea typeface="Source Sans Pro"/>
              <a:cs typeface="Source Sans Pro"/>
              <a:sym typeface="Source Sans Pro"/>
            </a:endParaRPr>
          </a:p>
        </p:txBody>
      </p:sp>
      <p:sp>
        <p:nvSpPr>
          <p:cNvPr id="228" name="Google Shape;228;p31"/>
          <p:cNvSpPr/>
          <p:nvPr/>
        </p:nvSpPr>
        <p:spPr>
          <a:xfrm>
            <a:off x="50392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29" name="Google Shape;229;p31"/>
          <p:cNvSpPr/>
          <p:nvPr/>
        </p:nvSpPr>
        <p:spPr>
          <a:xfrm>
            <a:off x="32145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30" name="Google Shape;230;p31"/>
          <p:cNvSpPr/>
          <p:nvPr/>
        </p:nvSpPr>
        <p:spPr>
          <a:xfrm>
            <a:off x="1447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31" name="Google Shape;231;p31"/>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2"/>
          <p:cNvSpPr txBox="1">
            <a:spLocks noGrp="1"/>
          </p:cNvSpPr>
          <p:nvPr>
            <p:ph type="title"/>
          </p:nvPr>
        </p:nvSpPr>
        <p:spPr>
          <a:xfrm>
            <a:off x="221607" y="538045"/>
            <a:ext cx="7571700" cy="7026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2000"/>
              <a:buNone/>
            </a:pPr>
            <a:r>
              <a:rPr lang="zh-CN" b="1">
                <a:solidFill>
                  <a:schemeClr val="dk1"/>
                </a:solidFill>
                <a:latin typeface="Source Sans Pro"/>
                <a:ea typeface="Source Sans Pro"/>
                <a:cs typeface="Source Sans Pro"/>
                <a:sym typeface="Source Sans Pro"/>
              </a:rPr>
              <a:t>Debt Ratio</a:t>
            </a:r>
            <a:endParaRPr b="1">
              <a:solidFill>
                <a:schemeClr val="dk1"/>
              </a:solidFill>
              <a:latin typeface="Source Sans Pro"/>
              <a:ea typeface="Source Sans Pro"/>
              <a:cs typeface="Source Sans Pro"/>
              <a:sym typeface="Source Sans Pro"/>
            </a:endParaRPr>
          </a:p>
        </p:txBody>
      </p:sp>
      <p:sp>
        <p:nvSpPr>
          <p:cNvPr id="237" name="Google Shape;237;p32"/>
          <p:cNvSpPr txBox="1">
            <a:spLocks noGrp="1"/>
          </p:cNvSpPr>
          <p:nvPr>
            <p:ph type="sldNum" idx="12"/>
          </p:nvPr>
        </p:nvSpPr>
        <p:spPr>
          <a:xfrm>
            <a:off x="84043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1300"/>
              <a:buNone/>
            </a:pPr>
            <a:fld id="{00000000-1234-1234-1234-123412341234}" type="slidenum">
              <a:rPr lang="en-US" altLang="zh-CN"/>
              <a:t>9</a:t>
            </a:fld>
            <a:endParaRPr/>
          </a:p>
        </p:txBody>
      </p:sp>
      <p:pic>
        <p:nvPicPr>
          <p:cNvPr id="238" name="Google Shape;238;p32"/>
          <p:cNvPicPr preferRelativeResize="0"/>
          <p:nvPr/>
        </p:nvPicPr>
        <p:blipFill rotWithShape="1">
          <a:blip r:embed="rId3">
            <a:alphaModFix/>
          </a:blip>
          <a:srcRect/>
          <a:stretch/>
        </p:blipFill>
        <p:spPr>
          <a:xfrm>
            <a:off x="485029" y="1536894"/>
            <a:ext cx="8173942" cy="1618602"/>
          </a:xfrm>
          <a:prstGeom prst="rect">
            <a:avLst/>
          </a:prstGeom>
          <a:noFill/>
          <a:ln>
            <a:noFill/>
          </a:ln>
        </p:spPr>
      </p:pic>
      <p:sp>
        <p:nvSpPr>
          <p:cNvPr id="239" name="Google Shape;239;p32"/>
          <p:cNvSpPr txBox="1"/>
          <p:nvPr/>
        </p:nvSpPr>
        <p:spPr>
          <a:xfrm>
            <a:off x="550539" y="3439066"/>
            <a:ext cx="8070600" cy="2302800"/>
          </a:xfrm>
          <a:prstGeom prst="rect">
            <a:avLst/>
          </a:prstGeom>
          <a:noFill/>
          <a:ln>
            <a:noFill/>
          </a:ln>
        </p:spPr>
        <p:txBody>
          <a:bodyPr spcFirstLastPara="1" wrap="square" lIns="91425" tIns="91425" rIns="91425" bIns="91425" anchor="t" anchorCtr="0">
            <a:noAutofit/>
          </a:bodyPr>
          <a:lstStyle/>
          <a:p>
            <a:pPr marL="0" lvl="0" indent="0" algn="l" rtl="0">
              <a:spcBef>
                <a:spcPts val="600"/>
              </a:spcBef>
              <a:spcAft>
                <a:spcPts val="0"/>
              </a:spcAft>
              <a:buNone/>
            </a:pPr>
            <a:r>
              <a:rPr lang="zh-CN" sz="1800" b="1">
                <a:solidFill>
                  <a:schemeClr val="dk1"/>
                </a:solidFill>
                <a:latin typeface="Source Sans Pro"/>
                <a:ea typeface="Source Sans Pro"/>
                <a:cs typeface="Source Sans Pro"/>
                <a:sym typeface="Source Sans Pro"/>
              </a:rPr>
              <a:t>Conclusion</a:t>
            </a:r>
            <a:endParaRPr/>
          </a:p>
          <a:p>
            <a:pPr marL="285750" marR="0" lvl="0" indent="-285750" algn="l" rtl="0">
              <a:lnSpc>
                <a:spcPct val="100000"/>
              </a:lnSpc>
              <a:spcBef>
                <a:spcPts val="600"/>
              </a:spcBef>
              <a:spcAft>
                <a:spcPts val="0"/>
              </a:spcAft>
              <a:buClr>
                <a:srgbClr val="000000"/>
              </a:buClr>
              <a:buSzPts val="1400"/>
              <a:buFont typeface="Arial"/>
              <a:buChar char="•"/>
            </a:pPr>
            <a:r>
              <a:rPr lang="zh-CN" sz="1400" b="0" i="0" u="none" strike="noStrike" cap="none">
                <a:solidFill>
                  <a:srgbClr val="263238"/>
                </a:solidFill>
                <a:latin typeface="Source Sans Pro"/>
                <a:ea typeface="Source Sans Pro"/>
                <a:cs typeface="Source Sans Pro"/>
                <a:sym typeface="Source Sans Pro"/>
              </a:rPr>
              <a:t>Debt/</a:t>
            </a:r>
            <a:r>
              <a:rPr lang="zh-CN">
                <a:solidFill>
                  <a:srgbClr val="263238"/>
                </a:solidFill>
                <a:latin typeface="Source Sans Pro"/>
                <a:ea typeface="Source Sans Pro"/>
                <a:cs typeface="Source Sans Pro"/>
                <a:sym typeface="Source Sans Pro"/>
              </a:rPr>
              <a:t> Equity: Investors need to consider the risk tolerance caused by low debt to equity ratio</a:t>
            </a:r>
            <a:endParaRPr>
              <a:solidFill>
                <a:srgbClr val="263238"/>
              </a:solidFill>
              <a:latin typeface="Source Sans Pro"/>
              <a:ea typeface="Source Sans Pro"/>
              <a:cs typeface="Source Sans Pro"/>
              <a:sym typeface="Source Sans Pro"/>
            </a:endParaRPr>
          </a:p>
          <a:p>
            <a:pPr marL="285750" marR="0" lvl="0" indent="-285750" algn="l" rtl="0">
              <a:lnSpc>
                <a:spcPct val="100000"/>
              </a:lnSpc>
              <a:spcBef>
                <a:spcPts val="600"/>
              </a:spcBef>
              <a:spcAft>
                <a:spcPts val="0"/>
              </a:spcAft>
              <a:buClr>
                <a:srgbClr val="000000"/>
              </a:buClr>
              <a:buSzPts val="1400"/>
              <a:buFont typeface="Arial"/>
              <a:buChar char="•"/>
            </a:pPr>
            <a:r>
              <a:rPr lang="zh-CN">
                <a:solidFill>
                  <a:srgbClr val="263238"/>
                </a:solidFill>
                <a:latin typeface="Source Sans Pro"/>
                <a:ea typeface="Source Sans Pro"/>
                <a:cs typeface="Source Sans Pro"/>
                <a:sym typeface="Source Sans Pro"/>
              </a:rPr>
              <a:t>Debt Ratio: Investors should anticipate a reduction in overall debt over the next several years</a:t>
            </a:r>
            <a:endParaRPr>
              <a:solidFill>
                <a:srgbClr val="263238"/>
              </a:solidFill>
              <a:latin typeface="Source Sans Pro"/>
              <a:ea typeface="Source Sans Pro"/>
              <a:cs typeface="Source Sans Pro"/>
              <a:sym typeface="Source Sans Pro"/>
            </a:endParaRPr>
          </a:p>
          <a:p>
            <a:pPr marL="0" marR="0" lvl="0" indent="0" algn="l" rtl="0">
              <a:lnSpc>
                <a:spcPct val="100000"/>
              </a:lnSpc>
              <a:spcBef>
                <a:spcPts val="600"/>
              </a:spcBef>
              <a:spcAft>
                <a:spcPts val="0"/>
              </a:spcAft>
              <a:buNone/>
            </a:pPr>
            <a:endParaRPr sz="1400" b="0" i="0" u="none" strike="noStrike" cap="none">
              <a:solidFill>
                <a:srgbClr val="263238"/>
              </a:solidFill>
              <a:latin typeface="Source Sans Pro"/>
              <a:ea typeface="Source Sans Pro"/>
              <a:cs typeface="Source Sans Pro"/>
              <a:sym typeface="Source Sans Pro"/>
            </a:endParaRPr>
          </a:p>
        </p:txBody>
      </p:sp>
      <p:sp>
        <p:nvSpPr>
          <p:cNvPr id="240" name="Google Shape;240;p32"/>
          <p:cNvSpPr/>
          <p:nvPr/>
        </p:nvSpPr>
        <p:spPr>
          <a:xfrm>
            <a:off x="5039282"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Market Segment Analysis</a:t>
            </a:r>
            <a:endParaRPr sz="1000">
              <a:solidFill>
                <a:schemeClr val="lt1"/>
              </a:solidFill>
              <a:latin typeface="Source Sans Pro"/>
              <a:ea typeface="Source Sans Pro"/>
              <a:cs typeface="Source Sans Pro"/>
              <a:sym typeface="Source Sans Pro"/>
            </a:endParaRPr>
          </a:p>
        </p:txBody>
      </p:sp>
      <p:sp>
        <p:nvSpPr>
          <p:cNvPr id="241" name="Google Shape;241;p32"/>
          <p:cNvSpPr/>
          <p:nvPr/>
        </p:nvSpPr>
        <p:spPr>
          <a:xfrm>
            <a:off x="3214591" y="0"/>
            <a:ext cx="22029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Revenue Analysis</a:t>
            </a:r>
            <a:endParaRPr sz="1000">
              <a:solidFill>
                <a:schemeClr val="lt1"/>
              </a:solidFill>
              <a:latin typeface="Source Sans Pro"/>
              <a:ea typeface="Source Sans Pro"/>
              <a:cs typeface="Source Sans Pro"/>
              <a:sym typeface="Source Sans Pro"/>
            </a:endParaRPr>
          </a:p>
        </p:txBody>
      </p:sp>
      <p:sp>
        <p:nvSpPr>
          <p:cNvPr id="242" name="Google Shape;242;p32"/>
          <p:cNvSpPr/>
          <p:nvPr/>
        </p:nvSpPr>
        <p:spPr>
          <a:xfrm>
            <a:off x="1447800" y="0"/>
            <a:ext cx="2202900" cy="472800"/>
          </a:xfrm>
          <a:prstGeom prst="homePlate">
            <a:avLst>
              <a:gd name="adj" fmla="val 32030"/>
            </a:avLst>
          </a:prstGeom>
          <a:solidFill>
            <a:schemeClr val="accent2"/>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Financial Analysis</a:t>
            </a:r>
            <a:endParaRPr sz="1000">
              <a:solidFill>
                <a:schemeClr val="lt1"/>
              </a:solidFill>
              <a:latin typeface="Source Sans Pro"/>
              <a:ea typeface="Source Sans Pro"/>
              <a:cs typeface="Source Sans Pro"/>
              <a:sym typeface="Source Sans Pro"/>
            </a:endParaRPr>
          </a:p>
        </p:txBody>
      </p:sp>
      <p:sp>
        <p:nvSpPr>
          <p:cNvPr id="243" name="Google Shape;243;p32"/>
          <p:cNvSpPr/>
          <p:nvPr/>
        </p:nvSpPr>
        <p:spPr>
          <a:xfrm>
            <a:off x="0" y="0"/>
            <a:ext cx="1987800" cy="472800"/>
          </a:xfrm>
          <a:prstGeom prst="homePlate">
            <a:avLst>
              <a:gd name="adj" fmla="val 32030"/>
            </a:avLst>
          </a:prstGeom>
          <a:solidFill>
            <a:schemeClr val="accent3"/>
          </a:solidFill>
          <a:ln>
            <a:noFill/>
          </a:ln>
          <a:effectLst>
            <a:outerShdw blurRad="28575" dist="9525" algn="bl" rotWithShape="0">
              <a:srgbClr val="000000">
                <a:alpha val="20000"/>
              </a:srgbClr>
            </a:outerShdw>
          </a:effectLst>
        </p:spPr>
        <p:txBody>
          <a:bodyPr spcFirstLastPara="1" wrap="square" lIns="274300" tIns="0" rIns="0" bIns="0" anchor="ctr" anchorCtr="0">
            <a:noAutofit/>
          </a:bodyPr>
          <a:lstStyle/>
          <a:p>
            <a:pPr marL="0" lvl="0" indent="457200" algn="l" rtl="0">
              <a:spcBef>
                <a:spcPts val="0"/>
              </a:spcBef>
              <a:spcAft>
                <a:spcPts val="0"/>
              </a:spcAft>
              <a:buClr>
                <a:srgbClr val="000000"/>
              </a:buClr>
              <a:buSzPts val="1000"/>
              <a:buFont typeface="Arial"/>
              <a:buNone/>
            </a:pPr>
            <a:r>
              <a:rPr lang="zh-CN" sz="1000">
                <a:solidFill>
                  <a:schemeClr val="lt1"/>
                </a:solidFill>
                <a:latin typeface="Source Sans Pro"/>
                <a:ea typeface="Source Sans Pro"/>
                <a:cs typeface="Source Sans Pro"/>
                <a:sym typeface="Source Sans Pro"/>
              </a:rPr>
              <a:t>Introduction</a:t>
            </a:r>
            <a:endParaRPr sz="1000" b="0" i="0" u="none" strike="noStrike" cap="none">
              <a:solidFill>
                <a:schemeClr val="lt1"/>
              </a:solidFill>
              <a:latin typeface="Source Sans Pro"/>
              <a:ea typeface="Source Sans Pro"/>
              <a:cs typeface="Source Sans Pro"/>
              <a:sym typeface="Source Sans Pr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rdelia template">
  <a:themeElements>
    <a:clrScheme name="Custom 347">
      <a:dk1>
        <a:srgbClr val="263238"/>
      </a:dk1>
      <a:lt1>
        <a:srgbClr val="FFFFFF"/>
      </a:lt1>
      <a:dk2>
        <a:srgbClr val="607D8B"/>
      </a:dk2>
      <a:lt2>
        <a:srgbClr val="ECEFF1"/>
      </a:lt2>
      <a:accent1>
        <a:srgbClr val="0091EA"/>
      </a:accent1>
      <a:accent2>
        <a:srgbClr val="0053A3"/>
      </a:accent2>
      <a:accent3>
        <a:srgbClr val="607D8B"/>
      </a:accent3>
      <a:accent4>
        <a:srgbClr val="CFD8DC"/>
      </a:accent4>
      <a:accent5>
        <a:srgbClr val="ECEFF1"/>
      </a:accent5>
      <a:accent6>
        <a:srgbClr val="ACDBF8"/>
      </a:accent6>
      <a:hlink>
        <a:srgbClr val="0091EA"/>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3377</Words>
  <Application>Microsoft Macintosh PowerPoint</Application>
  <PresentationFormat>On-screen Show (16:9)</PresentationFormat>
  <Paragraphs>243</Paragraphs>
  <Slides>14</Slides>
  <Notes>14</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14</vt:i4>
      </vt:variant>
    </vt:vector>
  </HeadingPairs>
  <TitlesOfParts>
    <vt:vector size="21" baseType="lpstr">
      <vt:lpstr>Georgia</vt:lpstr>
      <vt:lpstr>Source Sans Pro</vt:lpstr>
      <vt:lpstr>Calibri</vt:lpstr>
      <vt:lpstr>Roboto Slab</vt:lpstr>
      <vt:lpstr>Arial</vt:lpstr>
      <vt:lpstr>Simple Light</vt:lpstr>
      <vt:lpstr>Cordelia template</vt:lpstr>
      <vt:lpstr>Is the Walt Disney Company still worth to Invest?  Recommendation for company and investors</vt:lpstr>
      <vt:lpstr>Contents</vt:lpstr>
      <vt:lpstr>Roadmap</vt:lpstr>
      <vt:lpstr>Business  Model</vt:lpstr>
      <vt:lpstr>Financial Analysis</vt:lpstr>
      <vt:lpstr>Liquidity Ratio</vt:lpstr>
      <vt:lpstr>Asset Ratio</vt:lpstr>
      <vt:lpstr>Profitability Ratio</vt:lpstr>
      <vt:lpstr>Debt Ratio</vt:lpstr>
      <vt:lpstr>Revenue Analysis</vt:lpstr>
      <vt:lpstr>Market Segment Analysis</vt:lpstr>
      <vt:lpstr>Market Segment Analysis</vt:lpstr>
      <vt:lpstr>Market Segment Analysis</vt:lpstr>
      <vt:lpstr> Investment Recommendation: BUY!!!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the Walt Disney Company still worth to Invest?  Recommendation for company and investors</dc:title>
  <cp:lastModifiedBy>Luo, Yuwen</cp:lastModifiedBy>
  <cp:revision>1</cp:revision>
  <dcterms:modified xsi:type="dcterms:W3CDTF">2021-05-03T01:41:16Z</dcterms:modified>
</cp:coreProperties>
</file>